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2" r:id="rId5"/>
    <p:sldId id="272" r:id="rId6"/>
    <p:sldId id="273" r:id="rId7"/>
    <p:sldId id="264" r:id="rId8"/>
    <p:sldId id="274" r:id="rId9"/>
    <p:sldId id="267" r:id="rId10"/>
    <p:sldId id="275" r:id="rId11"/>
    <p:sldId id="268" r:id="rId12"/>
    <p:sldId id="271" r:id="rId13"/>
    <p:sldId id="269" r:id="rId14"/>
    <p:sldId id="270" r:id="rId15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90" y="-6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4FE30-2172-4295-A944-D967AF1A438E}" type="datetimeFigureOut">
              <a:rPr lang="fi-FI" smtClean="0"/>
              <a:pPr/>
              <a:t>3.12.2015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EB9EAF-9419-4AD9-824B-B21C33C3389A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-kk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89B0-0491-4E05-9851-F03E22C96C7D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-kk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89B0-0491-4E05-9851-F03E22C96C7D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-kk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89B0-0491-4E05-9851-F03E22C96C7D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-kk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89B0-0491-4E05-9851-F03E22C96C7D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-kk</a:t>
            </a:r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89B0-0491-4E05-9851-F03E22C96C7D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-kk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89B0-0491-4E05-9851-F03E22C96C7D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-kk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89B0-0491-4E05-9851-F03E22C96C7D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-kk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89B0-0491-4E05-9851-F03E22C96C7D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-kk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89B0-0491-4E05-9851-F03E22C96C7D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-kk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89B0-0491-4E05-9851-F03E22C96C7D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-kk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89B0-0491-4E05-9851-F03E22C96C7D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 smtClean="0"/>
              <a:t>-kk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389B0-0491-4E05-9851-F03E22C96C7D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mailto:prohoytiainen@gmail.com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3672408" cy="2304256"/>
          </a:xfrm>
        </p:spPr>
        <p:txBody>
          <a:bodyPr>
            <a:noAutofit/>
          </a:bodyPr>
          <a:lstStyle/>
          <a:p>
            <a:r>
              <a:rPr lang="fi-FI" sz="2400" dirty="0" smtClean="0">
                <a:solidFill>
                  <a:srgbClr val="7030A0"/>
                </a:solidFill>
              </a:rPr>
              <a:t/>
            </a:r>
            <a:br>
              <a:rPr lang="fi-FI" sz="2400" dirty="0" smtClean="0">
                <a:solidFill>
                  <a:srgbClr val="7030A0"/>
                </a:solidFill>
              </a:rPr>
            </a:br>
            <a:r>
              <a:rPr lang="fi-FI" sz="2400" dirty="0" smtClean="0">
                <a:solidFill>
                  <a:srgbClr val="7030A0"/>
                </a:solidFill>
              </a:rPr>
              <a:t/>
            </a:r>
            <a:br>
              <a:rPr lang="fi-FI" sz="2400" dirty="0" smtClean="0">
                <a:solidFill>
                  <a:srgbClr val="7030A0"/>
                </a:solidFill>
              </a:rPr>
            </a:br>
            <a:r>
              <a:rPr lang="fi-FI" sz="2400" dirty="0" smtClean="0">
                <a:solidFill>
                  <a:srgbClr val="7030A0"/>
                </a:solidFill>
              </a:rPr>
              <a:t/>
            </a:r>
            <a:br>
              <a:rPr lang="fi-FI" sz="2400" dirty="0" smtClean="0">
                <a:solidFill>
                  <a:srgbClr val="7030A0"/>
                </a:solidFill>
              </a:rPr>
            </a:br>
            <a:r>
              <a:rPr lang="fi-FI" dirty="0" smtClean="0">
                <a:solidFill>
                  <a:schemeClr val="tx2"/>
                </a:solidFill>
              </a:rPr>
              <a:t>HÖYTIÄINEN </a:t>
            </a:r>
            <a:r>
              <a:rPr lang="fi-FI" dirty="0" smtClean="0">
                <a:solidFill>
                  <a:schemeClr val="tx2"/>
                </a:solidFill>
              </a:rPr>
              <a:t>TARVITSEE YSTÄVIÄ </a:t>
            </a:r>
            <a:r>
              <a:rPr lang="fi-FI" dirty="0" smtClean="0">
                <a:solidFill>
                  <a:schemeClr val="tx2"/>
                </a:solidFill>
              </a:rPr>
              <a:t/>
            </a:r>
            <a:br>
              <a:rPr lang="fi-FI" dirty="0" smtClean="0">
                <a:solidFill>
                  <a:schemeClr val="tx2"/>
                </a:solidFill>
              </a:rPr>
            </a:br>
            <a:r>
              <a:rPr lang="fi-FI" dirty="0" smtClean="0">
                <a:solidFill>
                  <a:schemeClr val="tx2"/>
                </a:solidFill>
              </a:rPr>
              <a:t>Toimintasuunnitelma 2016 </a:t>
            </a:r>
            <a:r>
              <a:rPr lang="fi-FI" dirty="0" smtClean="0">
                <a:solidFill>
                  <a:schemeClr val="tx2"/>
                </a:solidFill>
                <a:sym typeface="Wingdings" pitchFamily="2" charset="2"/>
              </a:rPr>
              <a:t></a:t>
            </a:r>
            <a:r>
              <a:rPr lang="fi-FI" dirty="0" smtClean="0">
                <a:solidFill>
                  <a:schemeClr val="tx2"/>
                </a:solidFill>
              </a:rPr>
              <a:t> </a:t>
            </a:r>
            <a:r>
              <a:rPr lang="fi-FI" sz="2400" dirty="0" smtClean="0">
                <a:solidFill>
                  <a:schemeClr val="tx2"/>
                </a:solidFill>
              </a:rPr>
              <a:t/>
            </a:r>
            <a:br>
              <a:rPr lang="fi-FI" sz="2400" dirty="0" smtClean="0">
                <a:solidFill>
                  <a:schemeClr val="tx2"/>
                </a:solidFill>
              </a:rPr>
            </a:br>
            <a:r>
              <a:rPr lang="fi-FI" sz="2400" b="0" dirty="0" smtClean="0">
                <a:solidFill>
                  <a:schemeClr val="tx2"/>
                </a:solidFill>
              </a:rPr>
              <a:t/>
            </a:r>
            <a:br>
              <a:rPr lang="fi-FI" sz="2400" b="0" dirty="0" smtClean="0">
                <a:solidFill>
                  <a:schemeClr val="tx2"/>
                </a:solidFill>
              </a:rPr>
            </a:br>
            <a:r>
              <a:rPr lang="fi-FI" sz="2400" b="0" dirty="0" smtClean="0">
                <a:solidFill>
                  <a:schemeClr val="tx2"/>
                </a:solidFill>
              </a:rPr>
              <a:t>Pro </a:t>
            </a:r>
            <a:r>
              <a:rPr lang="fi-FI" sz="2400" b="0" dirty="0" err="1" smtClean="0">
                <a:solidFill>
                  <a:schemeClr val="tx2"/>
                </a:solidFill>
              </a:rPr>
              <a:t>Höytiäinen</a:t>
            </a:r>
            <a:r>
              <a:rPr lang="fi-FI" sz="2400" b="0" dirty="0" smtClean="0">
                <a:solidFill>
                  <a:schemeClr val="tx2"/>
                </a:solidFill>
              </a:rPr>
              <a:t> 25.11.2015</a:t>
            </a:r>
            <a:endParaRPr lang="fi-FI" sz="2400" b="0" dirty="0">
              <a:solidFill>
                <a:schemeClr val="tx2"/>
              </a:solidFill>
            </a:endParaRPr>
          </a:p>
        </p:txBody>
      </p:sp>
      <p:pic>
        <p:nvPicPr>
          <p:cNvPr id="5" name="Sisällön paikkamerkki 4" descr="250609pläkä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54562" y="260648"/>
            <a:ext cx="5389438" cy="5904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2852936"/>
            <a:ext cx="3008313" cy="2448272"/>
          </a:xfrm>
        </p:spPr>
        <p:txBody>
          <a:bodyPr>
            <a:normAutofit fontScale="92500" lnSpcReduction="10000"/>
          </a:bodyPr>
          <a:lstStyle/>
          <a:p>
            <a:endParaRPr lang="fi-FI" sz="180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i-FI" sz="1800" dirty="0" smtClean="0">
                <a:solidFill>
                  <a:schemeClr val="tx2"/>
                </a:solidFill>
              </a:rPr>
              <a:t>VISIO</a:t>
            </a:r>
          </a:p>
          <a:p>
            <a:pPr>
              <a:buFont typeface="Arial" pitchFamily="34" charset="0"/>
              <a:buChar char="•"/>
            </a:pPr>
            <a:endParaRPr lang="fi-FI" sz="1800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i-FI" sz="1800" dirty="0" smtClean="0">
                <a:solidFill>
                  <a:schemeClr val="tx2"/>
                </a:solidFill>
              </a:rPr>
              <a:t>TAVOITTEET</a:t>
            </a:r>
          </a:p>
          <a:p>
            <a:pPr>
              <a:buFont typeface="Arial" pitchFamily="34" charset="0"/>
              <a:buChar char="•"/>
            </a:pPr>
            <a:endParaRPr lang="fi-FI" sz="1800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i-FI" sz="1800" dirty="0" smtClean="0">
                <a:solidFill>
                  <a:schemeClr val="tx2"/>
                </a:solidFill>
              </a:rPr>
              <a:t>TOIMENPITEET</a:t>
            </a:r>
          </a:p>
          <a:p>
            <a:pPr>
              <a:buFont typeface="Arial" pitchFamily="34" charset="0"/>
              <a:buChar char="•"/>
            </a:pPr>
            <a:endParaRPr lang="fi-FI" sz="180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i-FI" sz="1800" dirty="0" smtClean="0">
                <a:solidFill>
                  <a:schemeClr val="tx2"/>
                </a:solidFill>
              </a:rPr>
              <a:t>TALOUSARVIO </a:t>
            </a:r>
          </a:p>
          <a:p>
            <a:pPr>
              <a:buFont typeface="Arial" pitchFamily="34" charset="0"/>
              <a:buChar char="•"/>
            </a:pPr>
            <a:endParaRPr lang="fi-FI" dirty="0"/>
          </a:p>
          <a:p>
            <a:endParaRPr lang="fi-FI" dirty="0" smtClean="0"/>
          </a:p>
          <a:p>
            <a:endParaRPr lang="fi-FI" dirty="0" smtClean="0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 smtClean="0"/>
              <a:t>25.11.2015</a:t>
            </a:r>
            <a:endParaRPr lang="fi-FI" dirty="0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>
          <a:xfrm>
            <a:off x="3923928" y="6356350"/>
            <a:ext cx="5040560" cy="365125"/>
          </a:xfrm>
        </p:spPr>
        <p:txBody>
          <a:bodyPr/>
          <a:lstStyle/>
          <a:p>
            <a:r>
              <a:rPr lang="fi-FI" smtClean="0"/>
              <a:t>-kk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51520" y="273050"/>
            <a:ext cx="3456384" cy="851694"/>
          </a:xfrm>
        </p:spPr>
        <p:txBody>
          <a:bodyPr>
            <a:normAutofit/>
          </a:bodyPr>
          <a:lstStyle/>
          <a:p>
            <a:r>
              <a:rPr lang="fi-FI" dirty="0" smtClean="0">
                <a:solidFill>
                  <a:schemeClr val="tx2"/>
                </a:solidFill>
              </a:rPr>
              <a:t>VISIO eli mitä mielessä kangastelee </a:t>
            </a:r>
            <a:endParaRPr lang="fi-FI" dirty="0">
              <a:solidFill>
                <a:schemeClr val="tx2"/>
              </a:solidFill>
            </a:endParaRPr>
          </a:p>
        </p:txBody>
      </p:sp>
      <p:pic>
        <p:nvPicPr>
          <p:cNvPr id="7" name="Sisällön paikkamerkki 6" descr="250609heijastus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80112" y="476672"/>
            <a:ext cx="3311550" cy="5916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323528" y="1052736"/>
            <a:ext cx="5040560" cy="5472608"/>
          </a:xfrm>
        </p:spPr>
        <p:txBody>
          <a:bodyPr>
            <a:normAutofit fontScale="92500" lnSpcReduction="10000"/>
          </a:bodyPr>
          <a:lstStyle/>
          <a:p>
            <a:endParaRPr lang="fi-FI" sz="1800" dirty="0" smtClean="0"/>
          </a:p>
          <a:p>
            <a:pPr>
              <a:buFont typeface="Arial" pitchFamily="34" charset="0"/>
              <a:buChar char="•"/>
            </a:pPr>
            <a:r>
              <a:rPr lang="fi-FI" sz="1800" dirty="0" smtClean="0">
                <a:solidFill>
                  <a:schemeClr val="tx2"/>
                </a:solidFill>
              </a:rPr>
              <a:t> puhdas ja leväkukinnoista vapaa järvi</a:t>
            </a:r>
          </a:p>
          <a:p>
            <a:pPr>
              <a:buFont typeface="Arial" pitchFamily="34" charset="0"/>
              <a:buChar char="•"/>
            </a:pPr>
            <a:endParaRPr lang="fi-FI" sz="180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i-FI" sz="1800" dirty="0" smtClean="0">
                <a:solidFill>
                  <a:schemeClr val="tx2"/>
                </a:solidFill>
              </a:rPr>
              <a:t> järven ja sen valuma-alueen joissa  monipuolinen ja luontaisesti lisääntyvä kalakanta </a:t>
            </a:r>
          </a:p>
          <a:p>
            <a:pPr>
              <a:buFont typeface="Arial" pitchFamily="34" charset="0"/>
              <a:buChar char="•"/>
            </a:pPr>
            <a:endParaRPr lang="fi-FI" sz="180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i-FI" sz="1800" dirty="0" smtClean="0">
                <a:solidFill>
                  <a:schemeClr val="tx2"/>
                </a:solidFill>
              </a:rPr>
              <a:t> järvellä entistä monimuotoisempi linnusto </a:t>
            </a:r>
          </a:p>
          <a:p>
            <a:pPr>
              <a:buFont typeface="Arial" pitchFamily="34" charset="0"/>
              <a:buChar char="•"/>
            </a:pPr>
            <a:endParaRPr lang="fi-FI" sz="180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i-FI" sz="1800" dirty="0" smtClean="0">
                <a:solidFill>
                  <a:schemeClr val="tx2"/>
                </a:solidFill>
              </a:rPr>
              <a:t> vetovoimainen ja tunnettu vastuullisen ympärivuotisen järvimatkailun kohde, joka ammentaa kulttuurihistoriastaan </a:t>
            </a:r>
          </a:p>
          <a:p>
            <a:pPr>
              <a:buFont typeface="Arial" pitchFamily="34" charset="0"/>
              <a:buChar char="•"/>
            </a:pPr>
            <a:endParaRPr lang="fi-FI" sz="180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i-FI" sz="1800" dirty="0" smtClean="0">
                <a:solidFill>
                  <a:schemeClr val="tx2"/>
                </a:solidFill>
              </a:rPr>
              <a:t> rannoilla elinvoimaiset kunnat ja kylät  </a:t>
            </a:r>
          </a:p>
          <a:p>
            <a:pPr>
              <a:buFont typeface="Arial" pitchFamily="34" charset="0"/>
              <a:buChar char="•"/>
            </a:pPr>
            <a:endParaRPr lang="fi-FI" sz="180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i-FI" sz="1800" dirty="0" smtClean="0">
                <a:solidFill>
                  <a:schemeClr val="tx2"/>
                </a:solidFill>
              </a:rPr>
              <a:t> Pro </a:t>
            </a:r>
            <a:r>
              <a:rPr lang="fi-FI" sz="1800" dirty="0" err="1" smtClean="0">
                <a:solidFill>
                  <a:schemeClr val="tx2"/>
                </a:solidFill>
              </a:rPr>
              <a:t>Höytiäinen</a:t>
            </a:r>
            <a:r>
              <a:rPr lang="fi-FI" sz="1800" dirty="0" smtClean="0">
                <a:solidFill>
                  <a:schemeClr val="tx2"/>
                </a:solidFill>
              </a:rPr>
              <a:t> ry tunnustettu  toimija ja yhteistyökumppani alueellaan ja valtakunnallisesti.  Verkottunut myös kansainvälisesti. Yhdistys edistää kestävän kehityksen mukaisia arvoja. </a:t>
            </a:r>
          </a:p>
          <a:p>
            <a:pPr>
              <a:buFont typeface="Arial" pitchFamily="34" charset="0"/>
              <a:buChar char="•"/>
            </a:pPr>
            <a:endParaRPr lang="fi-FI" sz="180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i-FI" sz="1800" dirty="0" smtClean="0">
                <a:solidFill>
                  <a:schemeClr val="tx2"/>
                </a:solidFill>
              </a:rPr>
              <a:t> …</a:t>
            </a:r>
          </a:p>
          <a:p>
            <a:pPr>
              <a:buFont typeface="Arial" pitchFamily="34" charset="0"/>
              <a:buChar char="•"/>
            </a:pPr>
            <a:endParaRPr lang="fi-FI" sz="1600" dirty="0"/>
          </a:p>
          <a:p>
            <a:pPr>
              <a:buFont typeface="Arial" pitchFamily="34" charset="0"/>
              <a:buChar char="•"/>
            </a:pPr>
            <a:endParaRPr lang="fi-FI" sz="1600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-kk</a:t>
            </a: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51520" y="273050"/>
            <a:ext cx="3213993" cy="1162050"/>
          </a:xfrm>
        </p:spPr>
        <p:txBody>
          <a:bodyPr>
            <a:normAutofit/>
          </a:bodyPr>
          <a:lstStyle/>
          <a:p>
            <a:r>
              <a:rPr lang="fi-FI" dirty="0" smtClean="0">
                <a:solidFill>
                  <a:schemeClr val="tx2"/>
                </a:solidFill>
              </a:rPr>
              <a:t>TAVOITTEET eli vaikuttamisen motiivit NYT ja TULEVAISUUDESSA</a:t>
            </a:r>
            <a:endParaRPr lang="fi-FI" dirty="0">
              <a:solidFill>
                <a:schemeClr val="tx2"/>
              </a:solidFill>
            </a:endParaRP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51520" y="1556792"/>
            <a:ext cx="3744416" cy="4608512"/>
          </a:xfrm>
        </p:spPr>
        <p:txBody>
          <a:bodyPr>
            <a:normAutofit lnSpcReduction="10000"/>
          </a:bodyPr>
          <a:lstStyle/>
          <a:p>
            <a:endParaRPr lang="fi-FI" sz="2000" dirty="0" smtClean="0"/>
          </a:p>
          <a:p>
            <a:pPr marL="400050" indent="-400050">
              <a:buFont typeface="+mj-lt"/>
              <a:buAutoNum type="romanUcPeriod"/>
              <a:defRPr/>
            </a:pPr>
            <a:r>
              <a:rPr lang="fi-FI" sz="2000" dirty="0" smtClean="0">
                <a:solidFill>
                  <a:schemeClr val="tx2"/>
                </a:solidFill>
              </a:rPr>
              <a:t>Vedenlaatu ykkösluokkaa </a:t>
            </a:r>
          </a:p>
          <a:p>
            <a:pPr marL="400050" indent="-400050">
              <a:buFont typeface="+mj-lt"/>
              <a:buAutoNum type="romanUcPeriod"/>
              <a:defRPr/>
            </a:pPr>
            <a:r>
              <a:rPr lang="fi-FI" sz="2000" dirty="0" smtClean="0">
                <a:solidFill>
                  <a:schemeClr val="tx2"/>
                </a:solidFill>
              </a:rPr>
              <a:t>Kalakanta tasapainoinen</a:t>
            </a:r>
          </a:p>
          <a:p>
            <a:pPr marL="400050" indent="-400050">
              <a:buFont typeface="+mj-lt"/>
              <a:buAutoNum type="romanUcPeriod"/>
              <a:defRPr/>
            </a:pPr>
            <a:r>
              <a:rPr lang="fi-FI" sz="2000" dirty="0" smtClean="0">
                <a:solidFill>
                  <a:schemeClr val="tx2"/>
                </a:solidFill>
              </a:rPr>
              <a:t>Linnusto monipuolinen</a:t>
            </a:r>
          </a:p>
          <a:p>
            <a:pPr marL="400050" indent="-400050">
              <a:buFont typeface="+mj-lt"/>
              <a:buAutoNum type="romanUcPeriod"/>
              <a:defRPr/>
            </a:pPr>
            <a:r>
              <a:rPr lang="fi-FI" sz="2000" dirty="0" smtClean="0">
                <a:solidFill>
                  <a:schemeClr val="tx2"/>
                </a:solidFill>
              </a:rPr>
              <a:t>Järvellä liikkuminen turvallista</a:t>
            </a:r>
          </a:p>
          <a:p>
            <a:pPr marL="400050" indent="-400050">
              <a:buFont typeface="+mj-lt"/>
              <a:buAutoNum type="romanUcPeriod"/>
              <a:defRPr/>
            </a:pPr>
            <a:r>
              <a:rPr lang="fi-FI" sz="2000" dirty="0" smtClean="0">
                <a:solidFill>
                  <a:schemeClr val="tx2"/>
                </a:solidFill>
              </a:rPr>
              <a:t>Järven kestävä käyttö entistä monipuolisempaa  </a:t>
            </a:r>
          </a:p>
          <a:p>
            <a:pPr marL="400050" indent="-400050">
              <a:buFont typeface="+mj-lt"/>
              <a:buAutoNum type="romanUcPeriod"/>
              <a:defRPr/>
            </a:pPr>
            <a:r>
              <a:rPr lang="fi-FI" sz="2000" dirty="0" smtClean="0">
                <a:solidFill>
                  <a:schemeClr val="tx2"/>
                </a:solidFill>
              </a:rPr>
              <a:t>Järvi tunnetaan paremmin, siitä tiedetään enemmän  </a:t>
            </a:r>
          </a:p>
          <a:p>
            <a:pPr marL="400050" indent="-400050">
              <a:buFont typeface="+mj-lt"/>
              <a:buAutoNum type="romanUcPeriod"/>
              <a:defRPr/>
            </a:pPr>
            <a:r>
              <a:rPr lang="fi-FI" sz="2000" dirty="0" smtClean="0">
                <a:solidFill>
                  <a:schemeClr val="tx2"/>
                </a:solidFill>
              </a:rPr>
              <a:t>Pro </a:t>
            </a:r>
            <a:r>
              <a:rPr lang="fi-FI" sz="2000" dirty="0" err="1" smtClean="0">
                <a:solidFill>
                  <a:schemeClr val="tx2"/>
                </a:solidFill>
              </a:rPr>
              <a:t>Höytiäinen</a:t>
            </a:r>
            <a:r>
              <a:rPr lang="fi-FI" sz="2000" dirty="0" smtClean="0">
                <a:solidFill>
                  <a:schemeClr val="tx2"/>
                </a:solidFill>
              </a:rPr>
              <a:t> ry aktiivinen edunvalvoja ja rakentava yhteistyökumppani työssä kestävän tulevaisuuden puolesta    </a:t>
            </a:r>
          </a:p>
          <a:p>
            <a:endParaRPr lang="fi-FI" sz="1900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err="1" smtClean="0"/>
              <a:t>-kk</a:t>
            </a:r>
            <a:endParaRPr lang="fi-FI" dirty="0"/>
          </a:p>
        </p:txBody>
      </p:sp>
      <p:pic>
        <p:nvPicPr>
          <p:cNvPr id="15" name="Sisällön paikkamerkki 14" descr="kuvat phonesta since 24 lokakuu 2014 351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67944" y="332656"/>
            <a:ext cx="4896544" cy="6048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4176464" cy="720080"/>
          </a:xfrm>
        </p:spPr>
        <p:txBody>
          <a:bodyPr>
            <a:normAutofit/>
          </a:bodyPr>
          <a:lstStyle/>
          <a:p>
            <a:r>
              <a:rPr lang="fi-FI" dirty="0" smtClean="0">
                <a:solidFill>
                  <a:schemeClr val="tx2"/>
                </a:solidFill>
              </a:rPr>
              <a:t>TOIMENPITEET 2016 JA </a:t>
            </a:r>
            <a:r>
              <a:rPr lang="fi-FI" dirty="0" smtClean="0">
                <a:solidFill>
                  <a:schemeClr val="tx2"/>
                </a:solidFill>
                <a:sym typeface="Wingdings" pitchFamily="2" charset="2"/>
              </a:rPr>
              <a:t></a:t>
            </a:r>
            <a:endParaRPr lang="fi-FI" dirty="0">
              <a:solidFill>
                <a:schemeClr val="tx2"/>
              </a:solidFill>
            </a:endParaRPr>
          </a:p>
        </p:txBody>
      </p:sp>
      <p:pic>
        <p:nvPicPr>
          <p:cNvPr id="7" name="Sisällön paikkamerkki 6" descr="IMG_0354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868144" y="260648"/>
            <a:ext cx="3275856" cy="6408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512" y="1052736"/>
            <a:ext cx="5832648" cy="5400600"/>
          </a:xfrm>
        </p:spPr>
        <p:txBody>
          <a:bodyPr>
            <a:noAutofit/>
          </a:bodyPr>
          <a:lstStyle/>
          <a:p>
            <a:pPr marL="400050" indent="-400050">
              <a:buFont typeface="+mj-lt"/>
              <a:buAutoNum type="romanUcPeriod"/>
              <a:defRPr/>
            </a:pPr>
            <a:r>
              <a:rPr lang="fi-FI" sz="2000" b="1" dirty="0" smtClean="0">
                <a:solidFill>
                  <a:schemeClr val="bg1">
                    <a:lumMod val="65000"/>
                  </a:schemeClr>
                </a:solidFill>
              </a:rPr>
              <a:t> Vedenlaatu ykkösluokkaa</a:t>
            </a:r>
          </a:p>
          <a:p>
            <a:pPr marL="400050" indent="-400050">
              <a:buFont typeface="+mj-lt"/>
              <a:buAutoNum type="romanUcPeriod"/>
              <a:defRPr/>
            </a:pPr>
            <a:endParaRPr lang="fi-FI" sz="20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00050" indent="-400050">
              <a:defRPr/>
            </a:pPr>
            <a:r>
              <a:rPr lang="fi-FI" sz="2000" b="1" dirty="0" smtClean="0">
                <a:solidFill>
                  <a:schemeClr val="tx2"/>
                </a:solidFill>
              </a:rPr>
              <a:t>1. Vedenlaadun seuranta: </a:t>
            </a: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fi-FI" sz="1800" dirty="0" smtClean="0">
                <a:solidFill>
                  <a:schemeClr val="tx2"/>
                </a:solidFill>
              </a:rPr>
              <a:t>Näkösyvyyksien mittaus</a:t>
            </a: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fi-FI" sz="1800" dirty="0" smtClean="0">
                <a:solidFill>
                  <a:schemeClr val="tx2"/>
                </a:solidFill>
              </a:rPr>
              <a:t>Leväseurannat  </a:t>
            </a: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fi-FI" sz="1800" dirty="0" smtClean="0">
                <a:solidFill>
                  <a:schemeClr val="tx2"/>
                </a:solidFill>
              </a:rPr>
              <a:t>Vesinäytteet</a:t>
            </a:r>
          </a:p>
          <a:p>
            <a:pPr marL="514350" indent="-514350">
              <a:buFont typeface="Arial" pitchFamily="34" charset="0"/>
              <a:buChar char="•"/>
              <a:defRPr/>
            </a:pPr>
            <a:endParaRPr lang="fi-FI" sz="1600" dirty="0" smtClean="0"/>
          </a:p>
          <a:p>
            <a:pPr marL="514350" indent="-514350">
              <a:defRPr/>
            </a:pPr>
            <a:r>
              <a:rPr lang="fi-FI" sz="1800" b="1" dirty="0" smtClean="0">
                <a:solidFill>
                  <a:srgbClr val="7030A0"/>
                </a:solidFill>
              </a:rPr>
              <a:t>HANKE -esimerkki</a:t>
            </a:r>
            <a:r>
              <a:rPr lang="fi-FI" sz="1800" dirty="0" smtClean="0">
                <a:solidFill>
                  <a:srgbClr val="7030A0"/>
                </a:solidFill>
              </a:rPr>
              <a:t>: 2015- havainnointiverkoston laajentaminen ”</a:t>
            </a:r>
            <a:r>
              <a:rPr lang="fi-FI" sz="1800" dirty="0" err="1" smtClean="0">
                <a:solidFill>
                  <a:srgbClr val="7030A0"/>
                </a:solidFill>
              </a:rPr>
              <a:t>Höytiäisen</a:t>
            </a:r>
            <a:r>
              <a:rPr lang="fi-FI" sz="1800" dirty="0" smtClean="0">
                <a:solidFill>
                  <a:srgbClr val="7030A0"/>
                </a:solidFill>
              </a:rPr>
              <a:t> Verkkokoulut”: rantakylien ja alueen koulujen aktivointi ja opastus ympäristön havainnointiin ja systemaattiseen seurantaan (näkösyvyys, veden laatu, levät)sekä mittaustulosten tallennukseen ja tulkintaan. seurantatulosten hyödyntäminen. </a:t>
            </a:r>
          </a:p>
          <a:p>
            <a:pPr marL="514350" indent="-514350">
              <a:defRPr/>
            </a:pPr>
            <a:r>
              <a:rPr lang="fi-FI" sz="1800" dirty="0" smtClean="0">
                <a:solidFill>
                  <a:schemeClr val="tx2"/>
                </a:solidFill>
              </a:rPr>
              <a:t> </a:t>
            </a:r>
          </a:p>
          <a:p>
            <a:r>
              <a:rPr lang="fi-FI" sz="1800" dirty="0" smtClean="0">
                <a:solidFill>
                  <a:srgbClr val="00B050"/>
                </a:solidFill>
              </a:rPr>
              <a:t>W/ELY, SYKE, kyläyhdistykset, koulut 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-kk</a:t>
            </a: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4114800" cy="576064"/>
          </a:xfrm>
        </p:spPr>
        <p:txBody>
          <a:bodyPr>
            <a:normAutofit fontScale="90000"/>
          </a:bodyPr>
          <a:lstStyle/>
          <a:p>
            <a:r>
              <a:rPr lang="fi-FI" sz="2200" dirty="0" smtClean="0">
                <a:solidFill>
                  <a:schemeClr val="bg1">
                    <a:lumMod val="65000"/>
                  </a:schemeClr>
                </a:solidFill>
              </a:rPr>
              <a:t> I. Vedenlaatu ykkösluokkaa: </a:t>
            </a:r>
            <a:r>
              <a:rPr lang="fi-FI" dirty="0" smtClean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fi-FI" dirty="0" smtClean="0">
                <a:solidFill>
                  <a:schemeClr val="bg1">
                    <a:lumMod val="65000"/>
                  </a:schemeClr>
                </a:solidFill>
              </a:rPr>
            </a:br>
            <a:endParaRPr lang="fi-FI" dirty="0"/>
          </a:p>
        </p:txBody>
      </p:sp>
      <p:pic>
        <p:nvPicPr>
          <p:cNvPr id="7" name="Sisällön paikkamerkki 6" descr="iphone syksy2015 877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6200000">
            <a:off x="4089684" y="1607061"/>
            <a:ext cx="5976668" cy="3571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512" y="1196752"/>
            <a:ext cx="5112568" cy="5040560"/>
          </a:xfrm>
        </p:spPr>
        <p:txBody>
          <a:bodyPr>
            <a:normAutofit fontScale="55000" lnSpcReduction="20000"/>
          </a:bodyPr>
          <a:lstStyle/>
          <a:p>
            <a:pPr marL="400050" indent="-400050">
              <a:defRPr/>
            </a:pPr>
            <a:r>
              <a:rPr lang="fi-FI" sz="3600" b="1" dirty="0" smtClean="0">
                <a:solidFill>
                  <a:schemeClr val="tx2"/>
                </a:solidFill>
              </a:rPr>
              <a:t>2. Vedenlaadun ja järven tilan parantaminen:</a:t>
            </a:r>
          </a:p>
          <a:p>
            <a:pPr marL="400050" indent="-400050">
              <a:defRPr/>
            </a:pPr>
            <a:endParaRPr lang="fi-FI" sz="3600" b="1" dirty="0" smtClean="0">
              <a:solidFill>
                <a:schemeClr val="tx2"/>
              </a:solidFill>
            </a:endParaRPr>
          </a:p>
          <a:p>
            <a:pPr lvl="0" fontAlgn="base">
              <a:lnSpc>
                <a:spcPct val="120000"/>
              </a:lnSpc>
              <a:buFont typeface="Arial" pitchFamily="34" charset="0"/>
              <a:buChar char="•"/>
            </a:pPr>
            <a:r>
              <a:rPr lang="fi-FI" sz="3600" dirty="0" smtClean="0">
                <a:solidFill>
                  <a:schemeClr val="tx2"/>
                </a:solidFill>
              </a:rPr>
              <a:t>Kosteikot</a:t>
            </a:r>
          </a:p>
          <a:p>
            <a:pPr lvl="0" fontAlgn="base">
              <a:lnSpc>
                <a:spcPct val="120000"/>
              </a:lnSpc>
              <a:buFont typeface="Arial" pitchFamily="34" charset="0"/>
              <a:buChar char="•"/>
            </a:pPr>
            <a:r>
              <a:rPr lang="fi-FI" sz="3600" dirty="0" err="1" smtClean="0">
                <a:solidFill>
                  <a:schemeClr val="tx2"/>
                </a:solidFill>
              </a:rPr>
              <a:t>Laskeutusaltaat</a:t>
            </a:r>
            <a:r>
              <a:rPr lang="fi-FI" sz="3600" dirty="0" smtClean="0">
                <a:solidFill>
                  <a:schemeClr val="tx2"/>
                </a:solidFill>
              </a:rPr>
              <a:t> </a:t>
            </a:r>
          </a:p>
          <a:p>
            <a:pPr lvl="0" fontAlgn="base">
              <a:lnSpc>
                <a:spcPct val="120000"/>
              </a:lnSpc>
              <a:buFont typeface="Arial" pitchFamily="34" charset="0"/>
              <a:buChar char="•"/>
            </a:pPr>
            <a:r>
              <a:rPr lang="fi-FI" sz="3600" dirty="0" smtClean="0">
                <a:solidFill>
                  <a:schemeClr val="tx2"/>
                </a:solidFill>
              </a:rPr>
              <a:t>Niitot ja niittojätteen hyötykäyttö</a:t>
            </a:r>
          </a:p>
          <a:p>
            <a:pPr lvl="0" fontAlgn="base">
              <a:lnSpc>
                <a:spcPct val="120000"/>
              </a:lnSpc>
              <a:buFont typeface="Arial" pitchFamily="34" charset="0"/>
              <a:buChar char="•"/>
            </a:pPr>
            <a:r>
              <a:rPr lang="fi-FI" sz="3600" dirty="0" smtClean="0">
                <a:solidFill>
                  <a:schemeClr val="tx2"/>
                </a:solidFill>
              </a:rPr>
              <a:t>Ruoppaukset ja ruoppausmassan hyötykäyttö </a:t>
            </a:r>
          </a:p>
          <a:p>
            <a:pPr fontAlgn="base"/>
            <a:r>
              <a:rPr lang="fi-FI" sz="1700" b="1" dirty="0" smtClean="0"/>
              <a:t> </a:t>
            </a:r>
          </a:p>
          <a:p>
            <a:pPr fontAlgn="base"/>
            <a:endParaRPr lang="fi-FI" sz="1700" b="1" dirty="0" smtClean="0"/>
          </a:p>
          <a:p>
            <a:pPr fontAlgn="base">
              <a:lnSpc>
                <a:spcPct val="120000"/>
              </a:lnSpc>
            </a:pPr>
            <a:endParaRPr lang="fi-FI" sz="2900" b="1" dirty="0" smtClean="0">
              <a:solidFill>
                <a:schemeClr val="tx2"/>
              </a:solidFill>
            </a:endParaRPr>
          </a:p>
          <a:p>
            <a:pPr fontAlgn="base">
              <a:lnSpc>
                <a:spcPct val="120000"/>
              </a:lnSpc>
            </a:pPr>
            <a:r>
              <a:rPr lang="fi-FI" sz="3300" b="1" dirty="0" smtClean="0">
                <a:solidFill>
                  <a:srgbClr val="7030A0"/>
                </a:solidFill>
              </a:rPr>
              <a:t>HANKE -esimerkki: </a:t>
            </a:r>
            <a:r>
              <a:rPr lang="fi-FI" sz="3300" dirty="0" smtClean="0">
                <a:solidFill>
                  <a:srgbClr val="7030A0"/>
                </a:solidFill>
              </a:rPr>
              <a:t>Valuma-alueen jokien kunnostuksen yleissuunnitelmat (ongelmien kartoitus, toimenpide-ehdotukset, kustannusarviot)</a:t>
            </a:r>
          </a:p>
          <a:p>
            <a:pPr fontAlgn="base">
              <a:lnSpc>
                <a:spcPct val="120000"/>
              </a:lnSpc>
            </a:pPr>
            <a:r>
              <a:rPr lang="fi-FI" sz="3300" dirty="0" smtClean="0">
                <a:solidFill>
                  <a:srgbClr val="7030A0"/>
                </a:solidFill>
              </a:rPr>
              <a:t> </a:t>
            </a:r>
          </a:p>
          <a:p>
            <a:pPr fontAlgn="base">
              <a:lnSpc>
                <a:spcPct val="120000"/>
              </a:lnSpc>
            </a:pPr>
            <a:endParaRPr lang="fi-FI" sz="2900" dirty="0" smtClean="0">
              <a:solidFill>
                <a:schemeClr val="tx2"/>
              </a:solidFill>
            </a:endParaRPr>
          </a:p>
          <a:p>
            <a:pPr fontAlgn="base">
              <a:lnSpc>
                <a:spcPct val="120000"/>
              </a:lnSpc>
            </a:pPr>
            <a:r>
              <a:rPr lang="fi-FI" sz="3300" dirty="0" smtClean="0">
                <a:solidFill>
                  <a:srgbClr val="00B050"/>
                </a:solidFill>
              </a:rPr>
              <a:t>W/ELY</a:t>
            </a:r>
          </a:p>
          <a:p>
            <a:pPr fontAlgn="base"/>
            <a:r>
              <a:rPr lang="fi-FI" sz="2900" dirty="0" smtClean="0"/>
              <a:t> </a:t>
            </a:r>
          </a:p>
          <a:p>
            <a:pPr marL="400050" indent="-400050">
              <a:defRPr/>
            </a:pPr>
            <a:endParaRPr lang="fi-FI" sz="1700" b="1" dirty="0" smtClean="0"/>
          </a:p>
          <a:p>
            <a:pPr marL="400050" indent="-400050">
              <a:defRPr/>
            </a:pPr>
            <a:endParaRPr lang="fi-FI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-kk</a:t>
            </a: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258816" cy="635670"/>
          </a:xfrm>
        </p:spPr>
        <p:txBody>
          <a:bodyPr>
            <a:normAutofit fontScale="90000"/>
          </a:bodyPr>
          <a:lstStyle/>
          <a:p>
            <a:r>
              <a:rPr lang="fi-FI" sz="2200" dirty="0" smtClean="0">
                <a:solidFill>
                  <a:schemeClr val="bg1">
                    <a:lumMod val="65000"/>
                  </a:schemeClr>
                </a:solidFill>
              </a:rPr>
              <a:t> I. Vedenlaatu ykkösluokkaa</a:t>
            </a:r>
            <a:r>
              <a:rPr lang="fi-FI" dirty="0" smtClean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fi-FI" dirty="0" smtClean="0">
                <a:solidFill>
                  <a:schemeClr val="bg1">
                    <a:lumMod val="65000"/>
                  </a:schemeClr>
                </a:solidFill>
              </a:rPr>
            </a:br>
            <a:endParaRPr lang="fi-FI" dirty="0"/>
          </a:p>
        </p:txBody>
      </p:sp>
      <p:pic>
        <p:nvPicPr>
          <p:cNvPr id="7" name="Sisällön paikkamerkki 6" descr="iphone syksy2015 184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24128" y="273050"/>
            <a:ext cx="3419872" cy="6036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512" y="980728"/>
            <a:ext cx="5544616" cy="5051103"/>
          </a:xfrm>
        </p:spPr>
        <p:txBody>
          <a:bodyPr>
            <a:normAutofit fontScale="92500" lnSpcReduction="20000"/>
          </a:bodyPr>
          <a:lstStyle/>
          <a:p>
            <a:pPr lvl="0" fontAlgn="base"/>
            <a:r>
              <a:rPr lang="fi-FI" sz="2200" b="1" dirty="0" smtClean="0">
                <a:solidFill>
                  <a:schemeClr val="tx2"/>
                </a:solidFill>
              </a:rPr>
              <a:t>3. Veden laatua heikentäviin toimiin vaikuttaminen: </a:t>
            </a:r>
          </a:p>
          <a:p>
            <a:pPr lvl="0" fontAlgn="base">
              <a:buFont typeface="Arial" pitchFamily="34" charset="0"/>
              <a:buChar char="•"/>
            </a:pPr>
            <a:endParaRPr lang="fi-FI" sz="2000" b="1" dirty="0" smtClean="0">
              <a:solidFill>
                <a:schemeClr val="tx2"/>
              </a:solidFill>
            </a:endParaRPr>
          </a:p>
          <a:p>
            <a:pPr lvl="0" fontAlgn="base">
              <a:buFont typeface="Arial" pitchFamily="34" charset="0"/>
              <a:buChar char="•"/>
            </a:pPr>
            <a:r>
              <a:rPr lang="fi-FI" sz="2200" dirty="0" smtClean="0">
                <a:solidFill>
                  <a:schemeClr val="tx2"/>
                </a:solidFill>
              </a:rPr>
              <a:t> Maatalous – viljelymenetelmät</a:t>
            </a:r>
          </a:p>
          <a:p>
            <a:pPr lvl="0" fontAlgn="base">
              <a:buFont typeface="Arial" pitchFamily="34" charset="0"/>
              <a:buChar char="•"/>
            </a:pPr>
            <a:r>
              <a:rPr lang="fi-FI" sz="2200" dirty="0" smtClean="0">
                <a:solidFill>
                  <a:schemeClr val="tx2"/>
                </a:solidFill>
              </a:rPr>
              <a:t> Metsätalous – hoidon ja korjuun menetelmät </a:t>
            </a:r>
          </a:p>
          <a:p>
            <a:pPr lvl="0" fontAlgn="base">
              <a:buFont typeface="Arial" pitchFamily="34" charset="0"/>
              <a:buChar char="•"/>
            </a:pPr>
            <a:r>
              <a:rPr lang="fi-FI" sz="2200" dirty="0" smtClean="0">
                <a:solidFill>
                  <a:schemeClr val="tx2"/>
                </a:solidFill>
              </a:rPr>
              <a:t> Suot – kuivatusojien hyödyntäminen vesistönkunnostuksissa   </a:t>
            </a:r>
          </a:p>
          <a:p>
            <a:pPr lvl="0" fontAlgn="base">
              <a:buFont typeface="Arial" pitchFamily="34" charset="0"/>
              <a:buChar char="•"/>
            </a:pPr>
            <a:r>
              <a:rPr lang="fi-FI" sz="2200" dirty="0" smtClean="0">
                <a:solidFill>
                  <a:schemeClr val="tx2"/>
                </a:solidFill>
              </a:rPr>
              <a:t> Liikenne – biotankkausasemat? </a:t>
            </a:r>
          </a:p>
          <a:p>
            <a:pPr lvl="0" fontAlgn="base">
              <a:buFont typeface="Arial" pitchFamily="34" charset="0"/>
              <a:buChar char="•"/>
            </a:pPr>
            <a:r>
              <a:rPr lang="fi-FI" sz="2200" dirty="0" smtClean="0">
                <a:solidFill>
                  <a:schemeClr val="tx2"/>
                </a:solidFill>
              </a:rPr>
              <a:t> Asutus – ympäristötietoinen ja omavastuinen ranta-asutus</a:t>
            </a:r>
          </a:p>
          <a:p>
            <a:pPr fontAlgn="base"/>
            <a:r>
              <a:rPr lang="fi-FI" sz="1900" dirty="0" smtClean="0"/>
              <a:t> </a:t>
            </a:r>
          </a:p>
          <a:p>
            <a:pPr>
              <a:lnSpc>
                <a:spcPct val="110000"/>
              </a:lnSpc>
            </a:pPr>
            <a:r>
              <a:rPr lang="fi-FI" sz="1900" b="1" dirty="0" smtClean="0">
                <a:solidFill>
                  <a:srgbClr val="7030A0"/>
                </a:solidFill>
              </a:rPr>
              <a:t>HANKE -esimerkki: </a:t>
            </a:r>
            <a:r>
              <a:rPr lang="fi-FI" sz="1900" dirty="0" smtClean="0">
                <a:solidFill>
                  <a:srgbClr val="7030A0"/>
                </a:solidFill>
              </a:rPr>
              <a:t>yleissuunnitelma ranta-alueiden pelloille (ongelmien kartoitus, toimenpide-ehdotukset, kustannusarviot) </a:t>
            </a:r>
          </a:p>
          <a:p>
            <a:pPr>
              <a:lnSpc>
                <a:spcPct val="110000"/>
              </a:lnSpc>
            </a:pPr>
            <a:endParaRPr lang="fi-FI" sz="1800" dirty="0" smtClean="0">
              <a:solidFill>
                <a:schemeClr val="tx2"/>
              </a:solidFill>
            </a:endParaRPr>
          </a:p>
          <a:p>
            <a:r>
              <a:rPr lang="fi-FI" sz="1900" dirty="0" smtClean="0">
                <a:solidFill>
                  <a:srgbClr val="00B050"/>
                </a:solidFill>
              </a:rPr>
              <a:t>W/ELY, MTK </a:t>
            </a:r>
          </a:p>
          <a:p>
            <a:r>
              <a:rPr lang="fi-FI" sz="2000" dirty="0" smtClean="0"/>
              <a:t> </a:t>
            </a:r>
          </a:p>
          <a:p>
            <a:pPr lvl="0" fontAlgn="base"/>
            <a:endParaRPr lang="fi-FI" sz="2000" dirty="0" smtClean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-kk</a:t>
            </a: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4608512" cy="792088"/>
          </a:xfrm>
        </p:spPr>
        <p:txBody>
          <a:bodyPr>
            <a:normAutofit fontScale="90000"/>
          </a:bodyPr>
          <a:lstStyle/>
          <a:p>
            <a:r>
              <a:rPr lang="fi-FI" sz="2400" dirty="0" smtClean="0">
                <a:ea typeface="Verdana" pitchFamily="34" charset="0"/>
                <a:cs typeface="Verdana" pitchFamily="34" charset="0"/>
              </a:rPr>
              <a:t/>
            </a:r>
            <a:br>
              <a:rPr lang="fi-FI" sz="2400" dirty="0" smtClean="0">
                <a:ea typeface="Verdana" pitchFamily="34" charset="0"/>
                <a:cs typeface="Verdana" pitchFamily="34" charset="0"/>
              </a:rPr>
            </a:br>
            <a:r>
              <a:rPr lang="fi-FI" sz="2400" dirty="0" smtClean="0">
                <a:ea typeface="Verdana" pitchFamily="34" charset="0"/>
                <a:cs typeface="Verdana" pitchFamily="34" charset="0"/>
              </a:rPr>
              <a:t/>
            </a:r>
            <a:br>
              <a:rPr lang="fi-FI" sz="2400" dirty="0" smtClean="0">
                <a:ea typeface="Verdana" pitchFamily="34" charset="0"/>
                <a:cs typeface="Verdana" pitchFamily="34" charset="0"/>
              </a:rPr>
            </a:br>
            <a:r>
              <a:rPr lang="fi-FI" sz="2400" dirty="0" smtClean="0">
                <a:ea typeface="Verdana" pitchFamily="34" charset="0"/>
                <a:cs typeface="Verdana" pitchFamily="34" charset="0"/>
              </a:rPr>
              <a:t/>
            </a:r>
            <a:br>
              <a:rPr lang="fi-FI" sz="2400" dirty="0" smtClean="0">
                <a:ea typeface="Verdana" pitchFamily="34" charset="0"/>
                <a:cs typeface="Verdana" pitchFamily="34" charset="0"/>
              </a:rPr>
            </a:br>
            <a:r>
              <a:rPr lang="fi-FI" sz="2400" dirty="0" smtClean="0">
                <a:ea typeface="Verdana" pitchFamily="34" charset="0"/>
                <a:cs typeface="Verdana" pitchFamily="34" charset="0"/>
              </a:rPr>
              <a:t/>
            </a:r>
            <a:br>
              <a:rPr lang="fi-FI" sz="2400" dirty="0" smtClean="0">
                <a:ea typeface="Verdana" pitchFamily="34" charset="0"/>
                <a:cs typeface="Verdana" pitchFamily="34" charset="0"/>
              </a:rPr>
            </a:br>
            <a:r>
              <a:rPr lang="fi-FI" sz="22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Verdana" pitchFamily="34" charset="0"/>
                <a:cs typeface="Verdana" pitchFamily="34" charset="0"/>
              </a:rPr>
              <a:t>II 	Tasapainoinen </a:t>
            </a:r>
            <a:r>
              <a:rPr lang="fi-FI" sz="2200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kalakanta</a:t>
            </a:r>
            <a:r>
              <a:rPr lang="fi-FI" sz="22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Verdana" pitchFamily="34" charset="0"/>
                <a:cs typeface="Verdana" pitchFamily="34" charset="0"/>
              </a:rPr>
              <a:t/>
            </a:r>
            <a:br>
              <a:rPr lang="fi-FI" sz="22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Verdana" pitchFamily="34" charset="0"/>
                <a:cs typeface="Verdana" pitchFamily="34" charset="0"/>
              </a:rPr>
            </a:br>
            <a:endParaRPr lang="fi-FI" sz="22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512" y="1196752"/>
            <a:ext cx="5184576" cy="5661248"/>
          </a:xfrm>
        </p:spPr>
        <p:txBody>
          <a:bodyPr>
            <a:normAutofit/>
          </a:bodyPr>
          <a:lstStyle/>
          <a:p>
            <a:pPr lvl="0" fontAlgn="base"/>
            <a:endParaRPr lang="fi-FI" sz="2000" dirty="0" smtClean="0"/>
          </a:p>
          <a:p>
            <a:pPr lvl="0" fontAlgn="base"/>
            <a:r>
              <a:rPr lang="fi-FI" sz="2000" b="1" dirty="0" smtClean="0">
                <a:solidFill>
                  <a:schemeClr val="tx2"/>
                </a:solidFill>
              </a:rPr>
              <a:t>4. Kalaston seuranta näytteet, kirjanpitokalastus </a:t>
            </a:r>
          </a:p>
          <a:p>
            <a:pPr lvl="0" fontAlgn="base"/>
            <a:r>
              <a:rPr lang="fi-FI" sz="2000" b="1" dirty="0" smtClean="0">
                <a:solidFill>
                  <a:schemeClr val="tx2"/>
                </a:solidFill>
              </a:rPr>
              <a:t>5. Hoitokalastus </a:t>
            </a:r>
          </a:p>
          <a:p>
            <a:pPr lvl="0" fontAlgn="base"/>
            <a:r>
              <a:rPr lang="fi-FI" sz="2000" b="1" dirty="0" smtClean="0">
                <a:solidFill>
                  <a:schemeClr val="tx2"/>
                </a:solidFill>
              </a:rPr>
              <a:t>6. Luonnonvaraisten kalakantojen turvaaminen  </a:t>
            </a:r>
          </a:p>
          <a:p>
            <a:pPr lvl="0" fontAlgn="base"/>
            <a:r>
              <a:rPr lang="fi-FI" sz="1800" dirty="0" err="1" smtClean="0">
                <a:solidFill>
                  <a:srgbClr val="00B050"/>
                </a:solidFill>
                <a:sym typeface="Wingdings" pitchFamily="2" charset="2"/>
              </a:rPr>
              <a:t>W/</a:t>
            </a:r>
            <a:r>
              <a:rPr lang="fi-FI" sz="1800" dirty="0" err="1" smtClean="0">
                <a:solidFill>
                  <a:srgbClr val="00B050"/>
                </a:solidFill>
              </a:rPr>
              <a:t>osakaskunnat+Kalatalouskeskus+yliopisto+yrittäjät</a:t>
            </a:r>
            <a:endParaRPr lang="fi-FI" sz="1800" dirty="0" smtClean="0">
              <a:solidFill>
                <a:srgbClr val="00B050"/>
              </a:solidFill>
            </a:endParaRPr>
          </a:p>
          <a:p>
            <a:pPr lvl="0" fontAlgn="base"/>
            <a:endParaRPr lang="fi-FI" sz="20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 fontAlgn="base"/>
            <a:endParaRPr lang="fi-FI" sz="20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 fontAlgn="base"/>
            <a:r>
              <a:rPr lang="fi-FI" sz="2000" b="1" dirty="0" smtClean="0">
                <a:solidFill>
                  <a:schemeClr val="bg1">
                    <a:lumMod val="50000"/>
                  </a:schemeClr>
                </a:solidFill>
              </a:rPr>
              <a:t>III              Monipuolinen linnusto </a:t>
            </a:r>
          </a:p>
          <a:p>
            <a:pPr lvl="0" fontAlgn="base"/>
            <a:endParaRPr lang="fi-FI" sz="20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 fontAlgn="base"/>
            <a:r>
              <a:rPr lang="fi-FI" sz="2000" b="1" dirty="0" smtClean="0">
                <a:solidFill>
                  <a:schemeClr val="tx2"/>
                </a:solidFill>
              </a:rPr>
              <a:t>7. Pesimärauha uhanalaisille lintulajeille</a:t>
            </a:r>
          </a:p>
          <a:p>
            <a:pPr fontAlgn="base"/>
            <a:endParaRPr lang="fi-FI" sz="1800" b="1" dirty="0" smtClean="0">
              <a:solidFill>
                <a:schemeClr val="tx2"/>
              </a:solidFill>
            </a:endParaRPr>
          </a:p>
          <a:p>
            <a:pPr fontAlgn="base"/>
            <a:r>
              <a:rPr lang="fi-FI" sz="1800" b="1" dirty="0" smtClean="0">
                <a:solidFill>
                  <a:srgbClr val="7030A0"/>
                </a:solidFill>
              </a:rPr>
              <a:t>HANKE -esimerkki: </a:t>
            </a:r>
            <a:r>
              <a:rPr lang="fi-FI" sz="1800" dirty="0" smtClean="0">
                <a:solidFill>
                  <a:srgbClr val="7030A0"/>
                </a:solidFill>
              </a:rPr>
              <a:t>Lintuluotojen pesimärauhan merkintä ja tiedotus  </a:t>
            </a:r>
          </a:p>
          <a:p>
            <a:pPr fontAlgn="base"/>
            <a:r>
              <a:rPr lang="fi-FI" sz="1800" dirty="0" smtClean="0">
                <a:solidFill>
                  <a:srgbClr val="00B050"/>
                </a:solidFill>
              </a:rPr>
              <a:t>W/ PKLTY</a:t>
            </a:r>
          </a:p>
          <a:p>
            <a:pPr marL="400050" indent="-400050">
              <a:defRPr/>
            </a:pPr>
            <a:endParaRPr lang="fi-FI" sz="4200" dirty="0" smtClean="0">
              <a:solidFill>
                <a:schemeClr val="accent6"/>
              </a:solidFill>
            </a:endParaRPr>
          </a:p>
          <a:p>
            <a:pPr marL="857250" lvl="1" indent="-400050">
              <a:defRPr/>
            </a:pPr>
            <a:endParaRPr lang="fi-FI" sz="6200" dirty="0" smtClean="0">
              <a:solidFill>
                <a:schemeClr val="accent6"/>
              </a:solidFill>
            </a:endParaRP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err="1" smtClean="0"/>
              <a:t>-kk</a:t>
            </a:r>
            <a:endParaRPr lang="fi-FI" dirty="0"/>
          </a:p>
        </p:txBody>
      </p:sp>
      <p:pic>
        <p:nvPicPr>
          <p:cNvPr id="9" name="Sisällön paikkamerkki 8" descr="eero ja pekka kalassa kotirannassa 2009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64088" y="548680"/>
            <a:ext cx="3779912" cy="5976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512" y="273050"/>
            <a:ext cx="4032448" cy="1162050"/>
          </a:xfrm>
        </p:spPr>
        <p:txBody>
          <a:bodyPr>
            <a:normAutofit/>
          </a:bodyPr>
          <a:lstStyle/>
          <a:p>
            <a:r>
              <a:rPr lang="fi-FI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IV    Järvellä liikkuminen turvallista - </a:t>
            </a:r>
            <a:r>
              <a:rPr lang="fi-FI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infra</a:t>
            </a:r>
            <a:r>
              <a:rPr lang="fi-FI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kuntoon vesillä ja rannoilla </a:t>
            </a:r>
            <a:r>
              <a:rPr lang="fi-FI" dirty="0" smtClean="0">
                <a:ea typeface="Verdana" pitchFamily="34" charset="0"/>
                <a:cs typeface="Verdana" pitchFamily="34" charset="0"/>
              </a:rPr>
              <a:t/>
            </a:r>
            <a:br>
              <a:rPr lang="fi-FI" dirty="0" smtClean="0">
                <a:ea typeface="Verdana" pitchFamily="34" charset="0"/>
                <a:cs typeface="Verdana" pitchFamily="34" charset="0"/>
              </a:rPr>
            </a:br>
            <a:endParaRPr lang="fi-FI" dirty="0"/>
          </a:p>
        </p:txBody>
      </p:sp>
      <p:pic>
        <p:nvPicPr>
          <p:cNvPr id="8" name="Sisällön paikkamerkki 7" descr="iphone syksy2015 85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8570"/>
          <a:stretch>
            <a:fillRect/>
          </a:stretch>
        </p:blipFill>
        <p:spPr>
          <a:xfrm rot="10800000">
            <a:off x="5435593" y="404664"/>
            <a:ext cx="3528893" cy="5976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512" y="1196752"/>
            <a:ext cx="5364088" cy="4857403"/>
          </a:xfrm>
        </p:spPr>
        <p:txBody>
          <a:bodyPr/>
          <a:lstStyle/>
          <a:p>
            <a:pPr marL="1143000" indent="-1143000">
              <a:defRPr/>
            </a:pPr>
            <a:endParaRPr lang="fi-FI" dirty="0" smtClean="0"/>
          </a:p>
          <a:p>
            <a:pPr lvl="0" fontAlgn="base"/>
            <a:r>
              <a:rPr lang="fi-FI" sz="2000" b="1" dirty="0" smtClean="0">
                <a:solidFill>
                  <a:schemeClr val="tx2"/>
                </a:solidFill>
              </a:rPr>
              <a:t>8. Reittien merkintä vesille ja vesistökarttoihin</a:t>
            </a:r>
          </a:p>
          <a:p>
            <a:pPr lvl="0" fontAlgn="base"/>
            <a:r>
              <a:rPr lang="fi-FI" sz="2000" b="1" dirty="0" smtClean="0">
                <a:solidFill>
                  <a:schemeClr val="tx2"/>
                </a:solidFill>
              </a:rPr>
              <a:t>9. Karikkojen merkintä vesille ja vesistökarttoihin </a:t>
            </a:r>
          </a:p>
          <a:p>
            <a:pPr lvl="0" fontAlgn="base"/>
            <a:r>
              <a:rPr lang="fi-FI" sz="2000" b="1" dirty="0" smtClean="0">
                <a:solidFill>
                  <a:schemeClr val="tx2"/>
                </a:solidFill>
              </a:rPr>
              <a:t>10. Rantautumiseen tarvittava </a:t>
            </a:r>
            <a:r>
              <a:rPr lang="fi-FI" sz="2000" b="1" dirty="0" err="1" smtClean="0">
                <a:solidFill>
                  <a:schemeClr val="tx2"/>
                </a:solidFill>
              </a:rPr>
              <a:t>infra</a:t>
            </a:r>
            <a:r>
              <a:rPr lang="fi-FI" sz="2000" b="1" dirty="0" smtClean="0">
                <a:solidFill>
                  <a:schemeClr val="tx2"/>
                </a:solidFill>
              </a:rPr>
              <a:t> – kartoitus, kunnostus, yhtenäinen ilme </a:t>
            </a:r>
          </a:p>
          <a:p>
            <a:r>
              <a:rPr lang="fi-FI" b="1" dirty="0" smtClean="0"/>
              <a:t> </a:t>
            </a:r>
          </a:p>
          <a:p>
            <a:r>
              <a:rPr lang="fi-FI" sz="1800" b="1" dirty="0" smtClean="0">
                <a:solidFill>
                  <a:srgbClr val="7030A0"/>
                </a:solidFill>
              </a:rPr>
              <a:t>HANKE -esimerkki: </a:t>
            </a:r>
            <a:r>
              <a:rPr lang="fi-FI" sz="1800" dirty="0" err="1" smtClean="0">
                <a:solidFill>
                  <a:srgbClr val="7030A0"/>
                </a:solidFill>
              </a:rPr>
              <a:t>Ruvaslahden</a:t>
            </a:r>
            <a:r>
              <a:rPr lang="fi-FI" sz="1800" dirty="0" smtClean="0">
                <a:solidFill>
                  <a:srgbClr val="7030A0"/>
                </a:solidFill>
              </a:rPr>
              <a:t> reitti ?</a:t>
            </a:r>
          </a:p>
          <a:p>
            <a:endParaRPr lang="fi-FI" sz="1800" b="1" dirty="0" smtClean="0">
              <a:solidFill>
                <a:srgbClr val="7030A0"/>
              </a:solidFill>
            </a:endParaRPr>
          </a:p>
          <a:p>
            <a:r>
              <a:rPr lang="fi-FI" sz="1800" b="1" dirty="0" smtClean="0">
                <a:solidFill>
                  <a:srgbClr val="7030A0"/>
                </a:solidFill>
              </a:rPr>
              <a:t>HANKE -esimerkki: </a:t>
            </a:r>
            <a:r>
              <a:rPr lang="fi-FI" sz="1800" dirty="0" smtClean="0">
                <a:solidFill>
                  <a:srgbClr val="7030A0"/>
                </a:solidFill>
              </a:rPr>
              <a:t>tarvittavien rantautumisrakenteiden kartoitus, yhtenäisten ja omaleimaisten ilmeiden suunnittelu ja toteutus  </a:t>
            </a:r>
          </a:p>
          <a:p>
            <a:endParaRPr lang="fi-FI" sz="1800" dirty="0" smtClean="0">
              <a:solidFill>
                <a:schemeClr val="tx2"/>
              </a:solidFill>
            </a:endParaRPr>
          </a:p>
          <a:p>
            <a:r>
              <a:rPr lang="fi-FI" sz="1800" dirty="0" smtClean="0">
                <a:solidFill>
                  <a:srgbClr val="00B050"/>
                </a:solidFill>
              </a:rPr>
              <a:t>W/ </a:t>
            </a:r>
            <a:r>
              <a:rPr lang="fi-FI" sz="1800" dirty="0" err="1" smtClean="0">
                <a:solidFill>
                  <a:srgbClr val="00B050"/>
                </a:solidFill>
              </a:rPr>
              <a:t>HöPS</a:t>
            </a:r>
            <a:r>
              <a:rPr lang="fi-FI" sz="1800" dirty="0" smtClean="0">
                <a:solidFill>
                  <a:srgbClr val="00B050"/>
                </a:solidFill>
              </a:rPr>
              <a:t>, kyläyhdistykset, osakaskunnat, jakokunta, PKAMK tms.</a:t>
            </a:r>
          </a:p>
          <a:p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-kk</a:t>
            </a: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5112568" cy="112474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r>
              <a:rPr lang="fi-FI" sz="2200" dirty="0" smtClean="0">
                <a:solidFill>
                  <a:schemeClr val="bg1">
                    <a:lumMod val="50000"/>
                  </a:schemeClr>
                </a:solidFill>
              </a:rPr>
              <a:t>V  Järven kestävän käytön monipuolistaminen  </a:t>
            </a:r>
            <a:r>
              <a:rPr lang="fi-FI" sz="2200" dirty="0" smtClean="0"/>
              <a:t/>
            </a:r>
            <a:br>
              <a:rPr lang="fi-FI" sz="2200" dirty="0" smtClean="0"/>
            </a:br>
            <a:r>
              <a:rPr lang="fi-FI" dirty="0" smtClean="0">
                <a:solidFill>
                  <a:schemeClr val="accent6"/>
                </a:solidFill>
              </a:rPr>
              <a:t/>
            </a:r>
            <a:br>
              <a:rPr lang="fi-FI" dirty="0" smtClean="0">
                <a:solidFill>
                  <a:schemeClr val="accent6"/>
                </a:solidFill>
              </a:rPr>
            </a:b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51520" y="1124744"/>
            <a:ext cx="5400600" cy="5400600"/>
          </a:xfrm>
        </p:spPr>
        <p:txBody>
          <a:bodyPr>
            <a:noAutofit/>
          </a:bodyPr>
          <a:lstStyle/>
          <a:p>
            <a:endParaRPr lang="fi-FI" sz="1800" dirty="0" smtClean="0"/>
          </a:p>
          <a:p>
            <a:pPr lvl="0" fontAlgn="base"/>
            <a:r>
              <a:rPr lang="fi-FI" sz="2000" b="1" dirty="0" smtClean="0">
                <a:solidFill>
                  <a:schemeClr val="tx2"/>
                </a:solidFill>
              </a:rPr>
              <a:t>11.  Järven toiminnallisten suunnitelmien selvitystyötä </a:t>
            </a:r>
            <a:endParaRPr lang="fi-FI" sz="2000" dirty="0" smtClean="0">
              <a:solidFill>
                <a:schemeClr val="tx2"/>
              </a:solidFill>
            </a:endParaRPr>
          </a:p>
          <a:p>
            <a:pPr fontAlgn="base"/>
            <a:r>
              <a:rPr lang="fi-FI" sz="1800" b="1" dirty="0" smtClean="0">
                <a:solidFill>
                  <a:schemeClr val="tx2"/>
                </a:solidFill>
              </a:rPr>
              <a:t> </a:t>
            </a:r>
            <a:endParaRPr lang="fi-FI" sz="1800" dirty="0" smtClean="0">
              <a:solidFill>
                <a:schemeClr val="tx2"/>
              </a:solidFill>
            </a:endParaRPr>
          </a:p>
          <a:p>
            <a:pPr lvl="0" fontAlgn="base">
              <a:buFont typeface="Arial" pitchFamily="34" charset="0"/>
              <a:buChar char="•"/>
            </a:pPr>
            <a:r>
              <a:rPr lang="fi-FI" sz="1800" dirty="0" smtClean="0">
                <a:solidFill>
                  <a:schemeClr val="tx2"/>
                </a:solidFill>
              </a:rPr>
              <a:t> Rantojen käytön suunnitteluun osallistuminen  </a:t>
            </a:r>
          </a:p>
          <a:p>
            <a:pPr lvl="0" fontAlgn="base">
              <a:buFont typeface="Arial" pitchFamily="34" charset="0"/>
              <a:buChar char="•"/>
            </a:pPr>
            <a:r>
              <a:rPr lang="fi-FI" sz="1800" dirty="0" smtClean="0">
                <a:solidFill>
                  <a:schemeClr val="tx2"/>
                </a:solidFill>
              </a:rPr>
              <a:t> Alueen vastuullisen järvimatkailun kehittämiseen osallistuminen (Kontioranta, </a:t>
            </a:r>
            <a:r>
              <a:rPr lang="fi-FI" sz="1800" dirty="0" err="1" smtClean="0">
                <a:solidFill>
                  <a:schemeClr val="tx2"/>
                </a:solidFill>
              </a:rPr>
              <a:t>Varparanta</a:t>
            </a:r>
            <a:r>
              <a:rPr lang="fi-FI" sz="1800" dirty="0" smtClean="0">
                <a:solidFill>
                  <a:schemeClr val="tx2"/>
                </a:solidFill>
              </a:rPr>
              <a:t>, </a:t>
            </a:r>
            <a:r>
              <a:rPr lang="fi-FI" sz="1800" dirty="0" err="1" smtClean="0">
                <a:solidFill>
                  <a:schemeClr val="tx2"/>
                </a:solidFill>
              </a:rPr>
              <a:t>Huhmari</a:t>
            </a:r>
            <a:r>
              <a:rPr lang="fi-FI" sz="1800" dirty="0" smtClean="0">
                <a:solidFill>
                  <a:schemeClr val="tx2"/>
                </a:solidFill>
              </a:rPr>
              <a:t>) </a:t>
            </a:r>
          </a:p>
          <a:p>
            <a:pPr lvl="0" fontAlgn="base">
              <a:buFont typeface="Arial" pitchFamily="34" charset="0"/>
              <a:buChar char="•"/>
            </a:pPr>
            <a:r>
              <a:rPr lang="fi-FI" sz="1800" dirty="0" smtClean="0">
                <a:solidFill>
                  <a:schemeClr val="tx2"/>
                </a:solidFill>
              </a:rPr>
              <a:t> Järvimaiseman monimuotoisuuden edistäminen </a:t>
            </a:r>
          </a:p>
          <a:p>
            <a:pPr fontAlgn="base"/>
            <a:endParaRPr lang="fi-FI" sz="1800" dirty="0" smtClean="0"/>
          </a:p>
          <a:p>
            <a:pPr fontAlgn="base"/>
            <a:r>
              <a:rPr lang="fi-FI" sz="1800" b="1" dirty="0" smtClean="0">
                <a:solidFill>
                  <a:srgbClr val="7030A0"/>
                </a:solidFill>
              </a:rPr>
              <a:t>HANKE -esimerkki: </a:t>
            </a:r>
            <a:r>
              <a:rPr lang="fi-FI" sz="1800" dirty="0" smtClean="0">
                <a:solidFill>
                  <a:srgbClr val="7030A0"/>
                </a:solidFill>
              </a:rPr>
              <a:t>vanhojen laidunsaarten kartoitus ja maisemalaidunnus -kokeilut </a:t>
            </a:r>
          </a:p>
          <a:p>
            <a:pPr fontAlgn="base"/>
            <a:r>
              <a:rPr lang="fi-FI" sz="1800" dirty="0" smtClean="0">
                <a:solidFill>
                  <a:srgbClr val="7030A0"/>
                </a:solidFill>
              </a:rPr>
              <a:t> </a:t>
            </a:r>
          </a:p>
          <a:p>
            <a:pPr fontAlgn="base"/>
            <a:r>
              <a:rPr lang="fi-FI" sz="1800" dirty="0" smtClean="0">
                <a:solidFill>
                  <a:srgbClr val="00B050"/>
                </a:solidFill>
              </a:rPr>
              <a:t>W/ Pro </a:t>
            </a:r>
            <a:r>
              <a:rPr lang="fi-FI" sz="1800" dirty="0" err="1" smtClean="0">
                <a:solidFill>
                  <a:srgbClr val="00B050"/>
                </a:solidFill>
              </a:rPr>
              <a:t>Agria</a:t>
            </a:r>
            <a:r>
              <a:rPr lang="fi-FI" sz="1800" dirty="0" smtClean="0">
                <a:solidFill>
                  <a:srgbClr val="00B050"/>
                </a:solidFill>
              </a:rPr>
              <a:t>, MSL  </a:t>
            </a:r>
          </a:p>
          <a:p>
            <a:r>
              <a:rPr lang="fi-FI" sz="1800" dirty="0" smtClean="0"/>
              <a:t> </a:t>
            </a:r>
          </a:p>
          <a:p>
            <a:endParaRPr lang="fi-FI" sz="1800" dirty="0" smtClean="0"/>
          </a:p>
          <a:p>
            <a:pPr>
              <a:defRPr/>
            </a:pPr>
            <a:endParaRPr lang="fi-FI" sz="1800" dirty="0" smtClean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-kk</a:t>
            </a:r>
            <a:endParaRPr lang="fi-FI"/>
          </a:p>
        </p:txBody>
      </p:sp>
      <p:pic>
        <p:nvPicPr>
          <p:cNvPr id="10" name="Sisällön paikkamerkki 9" descr="iphone syksy2015 158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8644" b="4237"/>
          <a:stretch>
            <a:fillRect/>
          </a:stretch>
        </p:blipFill>
        <p:spPr>
          <a:xfrm>
            <a:off x="5652120" y="548680"/>
            <a:ext cx="3491880" cy="5904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512" y="273050"/>
            <a:ext cx="4824536" cy="1162050"/>
          </a:xfrm>
        </p:spPr>
        <p:txBody>
          <a:bodyPr/>
          <a:lstStyle/>
          <a:p>
            <a:pPr lvl="0"/>
            <a:r>
              <a:rPr lang="fi-FI" dirty="0" smtClean="0">
                <a:solidFill>
                  <a:schemeClr val="bg1">
                    <a:lumMod val="50000"/>
                  </a:schemeClr>
                </a:solidFill>
              </a:rPr>
              <a:t>VI. Järvi tunnetaan paremmin, siitä tiedetään enemmän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/>
          </a:p>
        </p:txBody>
      </p:sp>
      <p:pic>
        <p:nvPicPr>
          <p:cNvPr id="7" name="Sisällön paikkamerkki 6" descr="kuvat phonesta since 24 lokakuu 2014 1767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19" y="548680"/>
            <a:ext cx="3312493" cy="5616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512" y="1435100"/>
            <a:ext cx="4824536" cy="4691063"/>
          </a:xfrm>
        </p:spPr>
        <p:txBody>
          <a:bodyPr/>
          <a:lstStyle/>
          <a:p>
            <a:pPr lvl="0" fontAlgn="base"/>
            <a:r>
              <a:rPr lang="fi-FI" sz="2000" b="1" dirty="0" smtClean="0">
                <a:solidFill>
                  <a:schemeClr val="tx2"/>
                </a:solidFill>
              </a:rPr>
              <a:t>12. Tiedonkeruu ja -koonti nettisivuille</a:t>
            </a:r>
          </a:p>
          <a:p>
            <a:pPr fontAlgn="base"/>
            <a:r>
              <a:rPr lang="fi-FI" b="1" dirty="0" smtClean="0">
                <a:solidFill>
                  <a:schemeClr val="tx2"/>
                </a:solidFill>
              </a:rPr>
              <a:t> </a:t>
            </a:r>
            <a:endParaRPr lang="fi-FI" dirty="0" smtClean="0">
              <a:solidFill>
                <a:schemeClr val="tx2"/>
              </a:solidFill>
            </a:endParaRPr>
          </a:p>
          <a:p>
            <a:pPr lvl="0" fontAlgn="base">
              <a:buFont typeface="Arial" pitchFamily="34" charset="0"/>
              <a:buChar char="•"/>
            </a:pPr>
            <a:r>
              <a:rPr lang="fi-FI" sz="1800" dirty="0" smtClean="0">
                <a:solidFill>
                  <a:schemeClr val="tx2"/>
                </a:solidFill>
              </a:rPr>
              <a:t> kirjallisuuden ja arkistoaineistojen kokoaminen </a:t>
            </a:r>
          </a:p>
          <a:p>
            <a:pPr lvl="0" fontAlgn="base">
              <a:buFont typeface="Arial" pitchFamily="34" charset="0"/>
              <a:buChar char="•"/>
            </a:pPr>
            <a:r>
              <a:rPr lang="fi-FI" sz="1800" dirty="0" smtClean="0">
                <a:solidFill>
                  <a:schemeClr val="tx2"/>
                </a:solidFill>
              </a:rPr>
              <a:t> uuden tiedon kerääminen (tarinat, järviperinnetietous) </a:t>
            </a:r>
          </a:p>
          <a:p>
            <a:pPr fontAlgn="base"/>
            <a:r>
              <a:rPr lang="fi-FI" sz="2000" dirty="0" smtClean="0">
                <a:solidFill>
                  <a:schemeClr val="tx2"/>
                </a:solidFill>
              </a:rPr>
              <a:t> </a:t>
            </a:r>
          </a:p>
          <a:p>
            <a:pPr lvl="0" fontAlgn="base"/>
            <a:r>
              <a:rPr lang="fi-FI" sz="2000" b="1" dirty="0" smtClean="0">
                <a:solidFill>
                  <a:schemeClr val="tx2"/>
                </a:solidFill>
              </a:rPr>
              <a:t>13. Tiedotusmateriaali </a:t>
            </a:r>
          </a:p>
          <a:p>
            <a:pPr lvl="0" fontAlgn="base"/>
            <a:r>
              <a:rPr lang="fi-FI" sz="2000" b="1" dirty="0" smtClean="0">
                <a:solidFill>
                  <a:schemeClr val="tx2"/>
                </a:solidFill>
              </a:rPr>
              <a:t>14. Mediatuotteet</a:t>
            </a:r>
          </a:p>
          <a:p>
            <a:pPr lvl="0" fontAlgn="base"/>
            <a:endParaRPr lang="fi-FI" sz="2000" b="1" dirty="0" smtClean="0"/>
          </a:p>
          <a:p>
            <a:pPr fontAlgn="base"/>
            <a:r>
              <a:rPr lang="fi-FI" sz="1800" b="1" dirty="0" smtClean="0">
                <a:solidFill>
                  <a:srgbClr val="7030A0"/>
                </a:solidFill>
              </a:rPr>
              <a:t>HANKE -esimerkki: </a:t>
            </a:r>
            <a:r>
              <a:rPr lang="fi-FI" sz="1800" dirty="0" err="1" smtClean="0">
                <a:solidFill>
                  <a:srgbClr val="7030A0"/>
                </a:solidFill>
              </a:rPr>
              <a:t>Höytiäisen</a:t>
            </a:r>
            <a:r>
              <a:rPr lang="fi-FI" sz="1800" dirty="0" smtClean="0">
                <a:solidFill>
                  <a:srgbClr val="7030A0"/>
                </a:solidFill>
              </a:rPr>
              <a:t> ja ympäristön maisemanmuodostus &gt; seminaari, Vanhan rannan reitti, 33 kohdetta, animaatio   </a:t>
            </a:r>
          </a:p>
          <a:p>
            <a:pPr fontAlgn="base"/>
            <a:endParaRPr lang="fi-FI" sz="1800" dirty="0" smtClean="0">
              <a:solidFill>
                <a:srgbClr val="00B050"/>
              </a:solidFill>
            </a:endParaRPr>
          </a:p>
          <a:p>
            <a:pPr fontAlgn="base"/>
            <a:r>
              <a:rPr lang="fi-FI" sz="1800" dirty="0" smtClean="0">
                <a:solidFill>
                  <a:srgbClr val="00B050"/>
                </a:solidFill>
              </a:rPr>
              <a:t> W/ PKAMK, UEF, … </a:t>
            </a:r>
          </a:p>
          <a:p>
            <a:pPr fontAlgn="base"/>
            <a:endParaRPr lang="fi-FI" sz="1800" dirty="0" smtClean="0">
              <a:solidFill>
                <a:schemeClr val="accent6"/>
              </a:solidFill>
            </a:endParaRPr>
          </a:p>
          <a:p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-kk</a:t>
            </a: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5472608" cy="864096"/>
          </a:xfrm>
        </p:spPr>
        <p:txBody>
          <a:bodyPr>
            <a:noAutofit/>
          </a:bodyPr>
          <a:lstStyle/>
          <a:p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br>
              <a:rPr lang="fi-FI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fi-FI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fi-FI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fi-FI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fi-FI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fi-FI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fi-FI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fi-FI" dirty="0" smtClean="0">
                <a:solidFill>
                  <a:schemeClr val="bg1">
                    <a:lumMod val="50000"/>
                  </a:schemeClr>
                </a:solidFill>
              </a:rPr>
              <a:t>VII    Pro </a:t>
            </a:r>
            <a:r>
              <a:rPr lang="fi-FI" dirty="0" err="1" smtClean="0">
                <a:solidFill>
                  <a:schemeClr val="bg1">
                    <a:lumMod val="50000"/>
                  </a:schemeClr>
                </a:solidFill>
              </a:rPr>
              <a:t>Höytiäinen</a:t>
            </a:r>
            <a:r>
              <a:rPr lang="fi-FI" dirty="0" smtClean="0">
                <a:solidFill>
                  <a:schemeClr val="bg1">
                    <a:lumMod val="50000"/>
                  </a:schemeClr>
                </a:solidFill>
              </a:rPr>
              <a:t> ry:n toiminnan kehittäminen 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0" y="908720"/>
            <a:ext cx="5724128" cy="5832648"/>
          </a:xfrm>
        </p:spPr>
        <p:txBody>
          <a:bodyPr>
            <a:normAutofit/>
          </a:bodyPr>
          <a:lstStyle/>
          <a:p>
            <a:pPr lvl="0" fontAlgn="base"/>
            <a:r>
              <a:rPr lang="fi-FI" sz="2000" b="1" dirty="0" smtClean="0">
                <a:solidFill>
                  <a:schemeClr val="tx2"/>
                </a:solidFill>
              </a:rPr>
              <a:t>15. Hallituksen työtavat ja strategiset suunnitelmat (</a:t>
            </a:r>
            <a:r>
              <a:rPr lang="fi-FI" sz="2000" b="1" dirty="0" err="1" smtClean="0">
                <a:solidFill>
                  <a:schemeClr val="tx2"/>
                </a:solidFill>
              </a:rPr>
              <a:t>tosu</a:t>
            </a:r>
            <a:r>
              <a:rPr lang="fi-FI" sz="2000" b="1" dirty="0" smtClean="0">
                <a:solidFill>
                  <a:schemeClr val="tx2"/>
                </a:solidFill>
              </a:rPr>
              <a:t>, viestintä, varainhankinta) </a:t>
            </a:r>
          </a:p>
          <a:p>
            <a:pPr lvl="0" fontAlgn="base"/>
            <a:r>
              <a:rPr lang="fi-FI" sz="2000" b="1" dirty="0" smtClean="0">
                <a:solidFill>
                  <a:schemeClr val="tx2"/>
                </a:solidFill>
              </a:rPr>
              <a:t>16. Verkostoituminen –</a:t>
            </a:r>
            <a:r>
              <a:rPr lang="fi-FI" sz="2000" b="1" dirty="0" smtClean="0"/>
              <a:t> </a:t>
            </a:r>
            <a:r>
              <a:rPr lang="fi-FI" sz="2000" b="1" dirty="0" smtClean="0">
                <a:solidFill>
                  <a:schemeClr val="tx2"/>
                </a:solidFill>
              </a:rPr>
              <a:t>yhteistoiminta ja vuorovaikutus </a:t>
            </a:r>
            <a:r>
              <a:rPr lang="fi-FI" sz="2000" b="1" dirty="0" err="1" smtClean="0">
                <a:solidFill>
                  <a:schemeClr val="tx2"/>
                </a:solidFill>
              </a:rPr>
              <a:t>anta-</a:t>
            </a:r>
            <a:r>
              <a:rPr lang="fi-FI" sz="2000" b="1" dirty="0" smtClean="0">
                <a:solidFill>
                  <a:schemeClr val="tx2"/>
                </a:solidFill>
              </a:rPr>
              <a:t> ja valuma-alueilla toimivien, </a:t>
            </a:r>
            <a:r>
              <a:rPr lang="fi-FI" sz="2000" b="1" dirty="0" err="1" smtClean="0">
                <a:solidFill>
                  <a:schemeClr val="tx2"/>
                </a:solidFill>
              </a:rPr>
              <a:t>Höytiäiseen</a:t>
            </a:r>
            <a:r>
              <a:rPr lang="fi-FI" sz="2000" b="1" dirty="0" smtClean="0">
                <a:solidFill>
                  <a:schemeClr val="tx2"/>
                </a:solidFill>
              </a:rPr>
              <a:t> eri tavoin vaikuttavien yhteisöjen kanssa; jäsenhankinta</a:t>
            </a:r>
            <a:endParaRPr lang="fi-FI" sz="2000" dirty="0" smtClean="0">
              <a:solidFill>
                <a:schemeClr val="tx2"/>
              </a:solidFill>
            </a:endParaRPr>
          </a:p>
          <a:p>
            <a:pPr lvl="0" fontAlgn="base"/>
            <a:r>
              <a:rPr lang="fi-FI" sz="2000" b="1" dirty="0" smtClean="0">
                <a:solidFill>
                  <a:schemeClr val="tx2"/>
                </a:solidFill>
              </a:rPr>
              <a:t>17. Monikanavainen tiedotus ja viestintä (nettisivut, </a:t>
            </a:r>
            <a:r>
              <a:rPr lang="fi-FI" sz="2000" b="1" dirty="0" err="1" smtClean="0">
                <a:solidFill>
                  <a:schemeClr val="tx2"/>
                </a:solidFill>
              </a:rPr>
              <a:t>fb</a:t>
            </a:r>
            <a:r>
              <a:rPr lang="fi-FI" sz="2000" b="1" dirty="0" smtClean="0">
                <a:solidFill>
                  <a:schemeClr val="tx2"/>
                </a:solidFill>
              </a:rPr>
              <a:t>, yhteydet jäsenistöön, mediayhteistyö)</a:t>
            </a:r>
            <a:endParaRPr lang="fi-FI" sz="2000" dirty="0" smtClean="0">
              <a:solidFill>
                <a:schemeClr val="tx2"/>
              </a:solidFill>
            </a:endParaRPr>
          </a:p>
          <a:p>
            <a:pPr lvl="0" fontAlgn="base"/>
            <a:r>
              <a:rPr lang="fi-FI" sz="2000" b="1" dirty="0" smtClean="0">
                <a:solidFill>
                  <a:schemeClr val="tx2"/>
                </a:solidFill>
              </a:rPr>
              <a:t>18. Ideat hankkeiksi, projekteiksi ts. hakemuksia eri rahoituskanaviin </a:t>
            </a:r>
          </a:p>
          <a:p>
            <a:pPr lvl="0" fontAlgn="base"/>
            <a:endParaRPr lang="fi-FI" sz="1800" dirty="0" smtClean="0"/>
          </a:p>
          <a:p>
            <a:r>
              <a:rPr lang="fi-FI" sz="1800" b="1" dirty="0" err="1" smtClean="0">
                <a:solidFill>
                  <a:srgbClr val="7030A0"/>
                </a:solidFill>
              </a:rPr>
              <a:t>HANKE-esimerkki</a:t>
            </a:r>
            <a:r>
              <a:rPr lang="fi-FI" sz="1800" b="1" dirty="0" smtClean="0">
                <a:solidFill>
                  <a:srgbClr val="7030A0"/>
                </a:solidFill>
              </a:rPr>
              <a:t>: </a:t>
            </a:r>
            <a:r>
              <a:rPr lang="fi-FI" sz="1800" dirty="0" err="1" smtClean="0">
                <a:solidFill>
                  <a:srgbClr val="7030A0"/>
                </a:solidFill>
              </a:rPr>
              <a:t>Höytiäisen</a:t>
            </a:r>
            <a:r>
              <a:rPr lang="fi-FI" sz="1800" dirty="0" smtClean="0">
                <a:solidFill>
                  <a:srgbClr val="7030A0"/>
                </a:solidFill>
              </a:rPr>
              <a:t> ja järviyhdistyksen tunnettuuden lisääminen sekä toiminnan edistäminen ja organisointi</a:t>
            </a:r>
          </a:p>
          <a:p>
            <a:r>
              <a:rPr lang="fi-FI" sz="1800" b="1" dirty="0" err="1" smtClean="0">
                <a:solidFill>
                  <a:srgbClr val="7030A0"/>
                </a:solidFill>
              </a:rPr>
              <a:t>HANKE-esimerkki</a:t>
            </a:r>
            <a:r>
              <a:rPr lang="fi-FI" sz="1800" b="1" dirty="0" smtClean="0">
                <a:solidFill>
                  <a:srgbClr val="7030A0"/>
                </a:solidFill>
              </a:rPr>
              <a:t>: </a:t>
            </a:r>
            <a:r>
              <a:rPr lang="fi-FI" sz="1800" dirty="0" err="1" smtClean="0">
                <a:solidFill>
                  <a:srgbClr val="7030A0"/>
                </a:solidFill>
              </a:rPr>
              <a:t>Höytiäinen</a:t>
            </a:r>
            <a:r>
              <a:rPr lang="fi-FI" sz="1800" dirty="0" smtClean="0">
                <a:solidFill>
                  <a:srgbClr val="7030A0"/>
                </a:solidFill>
              </a:rPr>
              <a:t> verkkoon – monikanavaisen tiedotus- ja viestintämateriaalin suunnittelu ja toteutus    </a:t>
            </a:r>
          </a:p>
          <a:p>
            <a:endParaRPr lang="fi-FI" sz="2400" dirty="0" smtClean="0"/>
          </a:p>
          <a:p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-kk</a:t>
            </a:r>
            <a:endParaRPr lang="fi-FI"/>
          </a:p>
        </p:txBody>
      </p:sp>
      <p:pic>
        <p:nvPicPr>
          <p:cNvPr id="25" name="Sisällön paikkamerkki 24" descr="kuvat phonesta since 24 lokakuu 2014 1688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24128" y="332656"/>
            <a:ext cx="3419872" cy="6192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tsikko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b="1" spc="600" dirty="0" smtClean="0">
                <a:solidFill>
                  <a:schemeClr val="bg1">
                    <a:lumMod val="50000"/>
                  </a:schemeClr>
                </a:solidFill>
              </a:rPr>
              <a:t>Talousarvio  2016 </a:t>
            </a:r>
          </a:p>
        </p:txBody>
      </p:sp>
      <p:sp>
        <p:nvSpPr>
          <p:cNvPr id="9219" name="Tekstin paikkamerkki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i-FI" dirty="0" smtClean="0"/>
              <a:t>Tulot </a:t>
            </a:r>
          </a:p>
        </p:txBody>
      </p:sp>
      <p:sp>
        <p:nvSpPr>
          <p:cNvPr id="9220" name="Sisällön paikkamerkki 6"/>
          <p:cNvSpPr>
            <a:spLocks noGrp="1"/>
          </p:cNvSpPr>
          <p:nvPr>
            <p:ph sz="half" idx="2"/>
          </p:nvPr>
        </p:nvSpPr>
        <p:spPr>
          <a:xfrm>
            <a:off x="395536" y="2276872"/>
            <a:ext cx="4040187" cy="2160239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eaLnBrk="1" hangingPunct="1">
              <a:lnSpc>
                <a:spcPct val="120000"/>
              </a:lnSpc>
              <a:buNone/>
            </a:pPr>
            <a:endParaRPr lang="fi-FI" sz="8000" dirty="0" smtClean="0"/>
          </a:p>
          <a:p>
            <a:pPr eaLnBrk="1" hangingPunct="1">
              <a:lnSpc>
                <a:spcPct val="120000"/>
              </a:lnSpc>
            </a:pPr>
            <a:r>
              <a:rPr lang="fi-FI" sz="8000" dirty="0" smtClean="0"/>
              <a:t>4200 e / jäsenmaksut  </a:t>
            </a:r>
          </a:p>
          <a:p>
            <a:pPr eaLnBrk="1" hangingPunct="1">
              <a:lnSpc>
                <a:spcPct val="120000"/>
              </a:lnSpc>
            </a:pPr>
            <a:r>
              <a:rPr lang="fi-FI" sz="8000" dirty="0" smtClean="0"/>
              <a:t> 1300 e/ toimintatuki </a:t>
            </a:r>
          </a:p>
          <a:p>
            <a:pPr eaLnBrk="1" hangingPunct="1">
              <a:lnSpc>
                <a:spcPct val="120000"/>
              </a:lnSpc>
            </a:pPr>
            <a:r>
              <a:rPr lang="fi-FI" sz="8000" dirty="0" smtClean="0"/>
              <a:t> 1500 e / satunnaiserät</a:t>
            </a:r>
          </a:p>
          <a:p>
            <a:pPr>
              <a:lnSpc>
                <a:spcPct val="120000"/>
              </a:lnSpc>
              <a:buNone/>
            </a:pPr>
            <a:endParaRPr lang="fi-FI" sz="8000" dirty="0" smtClean="0"/>
          </a:p>
          <a:p>
            <a:pPr>
              <a:lnSpc>
                <a:spcPct val="120000"/>
              </a:lnSpc>
              <a:buNone/>
            </a:pPr>
            <a:r>
              <a:rPr lang="fi-FI" sz="8000" smtClean="0"/>
              <a:t>Yhteensä 7000e </a:t>
            </a:r>
          </a:p>
          <a:p>
            <a:pPr eaLnBrk="1" hangingPunct="1">
              <a:lnSpc>
                <a:spcPct val="120000"/>
              </a:lnSpc>
              <a:buNone/>
            </a:pPr>
            <a:endParaRPr lang="fi-FI" sz="8000" dirty="0" smtClean="0"/>
          </a:p>
          <a:p>
            <a:pPr eaLnBrk="1" hangingPunct="1">
              <a:buNone/>
            </a:pPr>
            <a:endParaRPr lang="fi-FI" sz="1800" dirty="0" smtClean="0"/>
          </a:p>
          <a:p>
            <a:pPr eaLnBrk="1" hangingPunct="1">
              <a:buNone/>
            </a:pPr>
            <a:r>
              <a:rPr lang="fi-FI" sz="1800" dirty="0" smtClean="0"/>
              <a:t> </a:t>
            </a:r>
          </a:p>
        </p:txBody>
      </p:sp>
      <p:sp>
        <p:nvSpPr>
          <p:cNvPr id="9221" name="Tekstin paikkamerkki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r>
              <a:rPr lang="fi-FI" dirty="0" smtClean="0"/>
              <a:t>Menot </a:t>
            </a:r>
          </a:p>
        </p:txBody>
      </p:sp>
      <p:sp>
        <p:nvSpPr>
          <p:cNvPr id="9222" name="Sisällön paikkamerkki 9"/>
          <p:cNvSpPr>
            <a:spLocks noGrp="1"/>
          </p:cNvSpPr>
          <p:nvPr>
            <p:ph sz="quarter" idx="4"/>
          </p:nvPr>
        </p:nvSpPr>
        <p:spPr>
          <a:xfrm>
            <a:off x="4645025" y="2276872"/>
            <a:ext cx="4041775" cy="2160241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eaLnBrk="1" hangingPunct="1"/>
            <a:endParaRPr lang="fi-FI" sz="2000" dirty="0" smtClean="0"/>
          </a:p>
          <a:p>
            <a:pPr eaLnBrk="1" hangingPunct="1">
              <a:lnSpc>
                <a:spcPct val="120000"/>
              </a:lnSpc>
            </a:pPr>
            <a:r>
              <a:rPr lang="fi-FI" dirty="0" smtClean="0"/>
              <a:t>1500 e / hallinto</a:t>
            </a:r>
          </a:p>
          <a:p>
            <a:pPr eaLnBrk="1" hangingPunct="1">
              <a:lnSpc>
                <a:spcPct val="120000"/>
              </a:lnSpc>
            </a:pPr>
            <a:r>
              <a:rPr lang="fi-FI" dirty="0" smtClean="0"/>
              <a:t>2000 e /ilmoitukset</a:t>
            </a:r>
          </a:p>
          <a:p>
            <a:pPr eaLnBrk="1" hangingPunct="1">
              <a:lnSpc>
                <a:spcPct val="120000"/>
              </a:lnSpc>
            </a:pPr>
            <a:r>
              <a:rPr lang="fi-FI" dirty="0" smtClean="0"/>
              <a:t>3500 e </a:t>
            </a:r>
            <a:r>
              <a:rPr lang="fi-FI" smtClean="0"/>
              <a:t>/osallistuminen</a:t>
            </a:r>
            <a:r>
              <a:rPr lang="fi-FI" dirty="0" smtClean="0"/>
              <a:t>, matkat</a:t>
            </a:r>
          </a:p>
          <a:p>
            <a:pPr eaLnBrk="1" hangingPunct="1">
              <a:buNone/>
            </a:pPr>
            <a:endParaRPr lang="fi-FI" sz="2000" dirty="0" smtClean="0"/>
          </a:p>
          <a:p>
            <a:pPr>
              <a:buNone/>
            </a:pPr>
            <a:endParaRPr lang="fi-FI" sz="2000" dirty="0" smtClean="0"/>
          </a:p>
          <a:p>
            <a:pPr>
              <a:buNone/>
            </a:pPr>
            <a:r>
              <a:rPr lang="fi-FI" sz="2600" dirty="0" smtClean="0"/>
              <a:t>Yhteensä 7000e </a:t>
            </a:r>
          </a:p>
          <a:p>
            <a:pPr eaLnBrk="1" hangingPunct="1">
              <a:buNone/>
            </a:pPr>
            <a:endParaRPr lang="fi-FI" sz="2000" dirty="0" smtClean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fi-FI" smtClean="0"/>
              <a:t>25.11.2015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 smtClean="0"/>
              <a:t>-kk</a:t>
            </a:r>
            <a:endParaRPr lang="fi-FI"/>
          </a:p>
        </p:txBody>
      </p:sp>
      <p:sp>
        <p:nvSpPr>
          <p:cNvPr id="9" name="Tekstikehys 8"/>
          <p:cNvSpPr txBox="1"/>
          <p:nvPr/>
        </p:nvSpPr>
        <p:spPr>
          <a:xfrm>
            <a:off x="323528" y="4869160"/>
            <a:ext cx="842493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i-FI" dirty="0" smtClean="0"/>
              <a:t>Toimintasuunnitelman toteuttamiseen haetaan rahoitusta EU-ohjelmista.  Tarvittavat omarahoitusosuudet pyritään kattamaan mahdollisuuksien mukaan yhdistyksen talkootyönä, kasvattamalla jäsenmäärää ja varainhankinnalla.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8"/>
          <p:cNvSpPr>
            <a:spLocks noGrp="1"/>
          </p:cNvSpPr>
          <p:nvPr>
            <p:ph type="title"/>
          </p:nvPr>
        </p:nvSpPr>
        <p:spPr>
          <a:xfrm>
            <a:off x="467544" y="476672"/>
            <a:ext cx="4320480" cy="491654"/>
          </a:xfrm>
        </p:spPr>
        <p:txBody>
          <a:bodyPr>
            <a:noAutofit/>
          </a:bodyPr>
          <a:lstStyle/>
          <a:p>
            <a:r>
              <a:rPr lang="fi-FI" spc="300" dirty="0" smtClean="0">
                <a:solidFill>
                  <a:schemeClr val="bg1">
                    <a:lumMod val="50000"/>
                  </a:schemeClr>
                </a:solidFill>
              </a:rPr>
              <a:t>Ajatuksia</a:t>
            </a:r>
            <a:r>
              <a:rPr lang="fi-FI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i-FI" spc="300" dirty="0" smtClean="0">
                <a:solidFill>
                  <a:schemeClr val="bg1">
                    <a:lumMod val="50000"/>
                  </a:schemeClr>
                </a:solidFill>
              </a:rPr>
              <a:t>jatkoon</a:t>
            </a:r>
            <a:r>
              <a:rPr lang="fi-FI" dirty="0" smtClean="0">
                <a:solidFill>
                  <a:schemeClr val="bg1">
                    <a:lumMod val="50000"/>
                  </a:schemeClr>
                </a:solidFill>
              </a:rPr>
              <a:t> …</a:t>
            </a:r>
            <a:endParaRPr lang="fi-FI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kstin paikkamerkki 10"/>
          <p:cNvSpPr>
            <a:spLocks noGrp="1"/>
          </p:cNvSpPr>
          <p:nvPr>
            <p:ph type="body" sz="half" idx="2"/>
          </p:nvPr>
        </p:nvSpPr>
        <p:spPr>
          <a:xfrm>
            <a:off x="179512" y="1124744"/>
            <a:ext cx="5472608" cy="554461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fi-FI" sz="1800" dirty="0" smtClean="0">
                <a:solidFill>
                  <a:schemeClr val="tx2"/>
                </a:solidFill>
              </a:rPr>
              <a:t>Yhteistyö muiden ’pro vesistöt’ –yhdistysten kanssa -&gt; EU -erityisohjelmakelpoinen kattojärjestö? </a:t>
            </a:r>
          </a:p>
          <a:p>
            <a:pPr lvl="0">
              <a:buFont typeface="Wingdings" pitchFamily="2" charset="2"/>
              <a:buChar char="v"/>
            </a:pPr>
            <a:r>
              <a:rPr lang="fi-FI" sz="1800" dirty="0" smtClean="0">
                <a:solidFill>
                  <a:schemeClr val="tx2"/>
                </a:solidFill>
              </a:rPr>
              <a:t> Jokamiehen imuruoppaus- ja niittolaitteiden kehittäminen w/ keksijäyhdistys </a:t>
            </a:r>
          </a:p>
          <a:p>
            <a:pPr lvl="0">
              <a:buFont typeface="Wingdings" pitchFamily="2" charset="2"/>
              <a:buChar char="v"/>
            </a:pPr>
            <a:r>
              <a:rPr lang="fi-FI" sz="1800" dirty="0" smtClean="0">
                <a:solidFill>
                  <a:schemeClr val="tx2"/>
                </a:solidFill>
              </a:rPr>
              <a:t> Nuoriin kohdistuvaa kalastusharrastus- kampanjointia        </a:t>
            </a:r>
          </a:p>
          <a:p>
            <a:pPr lvl="0" fontAlgn="base">
              <a:buFont typeface="Wingdings" pitchFamily="2" charset="2"/>
              <a:buChar char="v"/>
            </a:pPr>
            <a:r>
              <a:rPr lang="fi-FI" sz="1800" dirty="0" smtClean="0">
                <a:solidFill>
                  <a:schemeClr val="tx2"/>
                </a:solidFill>
              </a:rPr>
              <a:t>Kalastuksen tuotteistus matkailun käyttöön ja paikallisiksi tapahtumiksi  (kuhamarkkinat, kalastusmuseo, kalasaunaperinne) </a:t>
            </a:r>
          </a:p>
          <a:p>
            <a:pPr lvl="0" fontAlgn="base">
              <a:buFont typeface="Wingdings" pitchFamily="2" charset="2"/>
              <a:buChar char="v"/>
            </a:pPr>
            <a:r>
              <a:rPr lang="fi-FI" sz="1800" dirty="0" err="1" smtClean="0">
                <a:solidFill>
                  <a:schemeClr val="tx2"/>
                </a:solidFill>
              </a:rPr>
              <a:t>Digi</a:t>
            </a:r>
            <a:r>
              <a:rPr lang="fi-FI" sz="1800" dirty="0" smtClean="0">
                <a:solidFill>
                  <a:schemeClr val="tx2"/>
                </a:solidFill>
              </a:rPr>
              <a:t> –muotoon monipuolista, vuorovaikutteista infoa</a:t>
            </a:r>
          </a:p>
          <a:p>
            <a:pPr lvl="0" fontAlgn="base">
              <a:buFont typeface="Wingdings" pitchFamily="2" charset="2"/>
              <a:buChar char="v"/>
            </a:pPr>
            <a:r>
              <a:rPr lang="fi-FI" sz="1800" dirty="0" smtClean="0">
                <a:solidFill>
                  <a:schemeClr val="tx2"/>
                </a:solidFill>
              </a:rPr>
              <a:t> kestävää käyttöä tukevaa palvelumuotoilua</a:t>
            </a:r>
          </a:p>
          <a:p>
            <a:pPr fontAlgn="base">
              <a:buFont typeface="Wingdings" pitchFamily="2" charset="2"/>
              <a:buChar char="v"/>
            </a:pPr>
            <a:r>
              <a:rPr lang="fi-FI" sz="1800" dirty="0" smtClean="0">
                <a:solidFill>
                  <a:schemeClr val="tx2"/>
                </a:solidFill>
              </a:rPr>
              <a:t> Avovesiuintitapahtuma </a:t>
            </a:r>
            <a:r>
              <a:rPr lang="fi-FI" sz="1800" dirty="0" err="1" smtClean="0">
                <a:solidFill>
                  <a:schemeClr val="tx2"/>
                </a:solidFill>
              </a:rPr>
              <a:t>Höytiäisen</a:t>
            </a:r>
            <a:r>
              <a:rPr lang="fi-FI" sz="1800" dirty="0" smtClean="0">
                <a:solidFill>
                  <a:schemeClr val="tx2"/>
                </a:solidFill>
              </a:rPr>
              <a:t> poikkiuinti </a:t>
            </a:r>
          </a:p>
          <a:p>
            <a:pPr lvl="0" fontAlgn="base">
              <a:buFont typeface="Wingdings" pitchFamily="2" charset="2"/>
              <a:buChar char="v"/>
            </a:pPr>
            <a:r>
              <a:rPr lang="fi-FI" sz="1800" dirty="0" smtClean="0">
                <a:solidFill>
                  <a:schemeClr val="tx2"/>
                </a:solidFill>
              </a:rPr>
              <a:t>… </a:t>
            </a:r>
          </a:p>
          <a:p>
            <a:pPr lvl="0" fontAlgn="base">
              <a:buFont typeface="Wingdings" pitchFamily="2" charset="2"/>
              <a:buChar char="v"/>
            </a:pPr>
            <a:r>
              <a:rPr lang="fi-FI" sz="1800" dirty="0" smtClean="0">
                <a:solidFill>
                  <a:schemeClr val="tx2"/>
                </a:solidFill>
              </a:rPr>
              <a:t>2019 uusi </a:t>
            </a:r>
            <a:r>
              <a:rPr lang="fi-FI" sz="1800" dirty="0" err="1" smtClean="0">
                <a:solidFill>
                  <a:schemeClr val="tx2"/>
                </a:solidFill>
              </a:rPr>
              <a:t>Höytiäinen</a:t>
            </a:r>
            <a:r>
              <a:rPr lang="fi-FI" sz="1800" dirty="0" smtClean="0">
                <a:solidFill>
                  <a:schemeClr val="tx2"/>
                </a:solidFill>
              </a:rPr>
              <a:t> 160 vuotta </a:t>
            </a:r>
          </a:p>
          <a:p>
            <a:pPr lvl="0">
              <a:buFont typeface="Wingdings" pitchFamily="2" charset="2"/>
              <a:buChar char="v"/>
            </a:pPr>
            <a:r>
              <a:rPr lang="fi-FI" sz="2000" dirty="0" smtClean="0">
                <a:solidFill>
                  <a:schemeClr val="tx2"/>
                </a:solidFill>
              </a:rPr>
              <a:t>…</a:t>
            </a:r>
            <a:r>
              <a:rPr lang="fi-FI" sz="1800" dirty="0" smtClean="0"/>
              <a:t/>
            </a:r>
            <a:br>
              <a:rPr lang="fi-FI" sz="1800" dirty="0" smtClean="0"/>
            </a:br>
            <a:endParaRPr lang="fi-FI" sz="1800" dirty="0" smtClean="0"/>
          </a:p>
          <a:p>
            <a:pPr lvl="0"/>
            <a:endParaRPr lang="fi-FI" sz="1800" dirty="0" smtClean="0">
              <a:solidFill>
                <a:schemeClr val="tx2"/>
              </a:solidFill>
            </a:endParaRPr>
          </a:p>
          <a:p>
            <a:endParaRPr lang="fi-FI" sz="1800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err="1" smtClean="0"/>
              <a:t>-kk</a:t>
            </a:r>
            <a:endParaRPr lang="fi-FI" dirty="0"/>
          </a:p>
        </p:txBody>
      </p:sp>
      <p:pic>
        <p:nvPicPr>
          <p:cNvPr id="12" name="Sisällön paikkamerkki 6" descr="1906200925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08104" y="260648"/>
            <a:ext cx="3456384" cy="6336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4320480" cy="1368152"/>
          </a:xfrm>
        </p:spPr>
        <p:txBody>
          <a:bodyPr>
            <a:normAutofit/>
          </a:bodyPr>
          <a:lstStyle/>
          <a:p>
            <a:r>
              <a:rPr lang="fi-FI" sz="2700" dirty="0" smtClean="0">
                <a:solidFill>
                  <a:schemeClr val="tx2"/>
                </a:solidFill>
              </a:rPr>
              <a:t>Pidetään yhteyttä:</a:t>
            </a:r>
            <a:r>
              <a:rPr lang="fi-FI" sz="2700" dirty="0" smtClean="0"/>
              <a:t/>
            </a:r>
            <a:br>
              <a:rPr lang="fi-FI" sz="2700" dirty="0" smtClean="0"/>
            </a:br>
            <a:r>
              <a:rPr lang="fi-FI" sz="2700" dirty="0" err="1" smtClean="0">
                <a:hlinkClick r:id="rId2"/>
              </a:rPr>
              <a:t>prohoytiainen@gmail.com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512" y="1916832"/>
            <a:ext cx="5256584" cy="4608512"/>
          </a:xfrm>
        </p:spPr>
        <p:txBody>
          <a:bodyPr>
            <a:normAutofit fontScale="25000" lnSpcReduction="20000"/>
          </a:bodyPr>
          <a:lstStyle/>
          <a:p>
            <a:pPr lvl="2"/>
            <a:endParaRPr lang="fi-FI" dirty="0">
              <a:solidFill>
                <a:schemeClr val="tx2"/>
              </a:solidFill>
            </a:endParaRPr>
          </a:p>
          <a:p>
            <a:endParaRPr lang="fi-FI" sz="4200" dirty="0" smtClean="0">
              <a:solidFill>
                <a:schemeClr val="tx2"/>
              </a:solidFill>
            </a:endParaRPr>
          </a:p>
          <a:p>
            <a:pPr>
              <a:lnSpc>
                <a:spcPct val="170000"/>
              </a:lnSpc>
            </a:pPr>
            <a:endParaRPr lang="fi-FI" sz="4200" b="1" dirty="0" smtClean="0">
              <a:solidFill>
                <a:schemeClr val="tx2"/>
              </a:solidFill>
            </a:endParaRPr>
          </a:p>
          <a:p>
            <a:pPr>
              <a:lnSpc>
                <a:spcPct val="170000"/>
              </a:lnSpc>
              <a:buFont typeface="Wingdings" pitchFamily="2" charset="2"/>
              <a:buChar char="v"/>
            </a:pPr>
            <a:r>
              <a:rPr lang="fi-FI" sz="6200" b="1" dirty="0" smtClean="0">
                <a:solidFill>
                  <a:schemeClr val="tx2"/>
                </a:solidFill>
              </a:rPr>
              <a:t>Tuija Jormanainen        0400 – 624 015 </a:t>
            </a:r>
          </a:p>
          <a:p>
            <a:pPr>
              <a:lnSpc>
                <a:spcPct val="170000"/>
              </a:lnSpc>
              <a:buFont typeface="Wingdings" pitchFamily="2" charset="2"/>
              <a:buChar char="v"/>
            </a:pPr>
            <a:r>
              <a:rPr lang="fi-FI" sz="6200" b="1" dirty="0" smtClean="0">
                <a:solidFill>
                  <a:schemeClr val="tx2"/>
                </a:solidFill>
              </a:rPr>
              <a:t>Kirsi </a:t>
            </a:r>
            <a:r>
              <a:rPr lang="fi-FI" sz="6200" b="1" dirty="0" err="1" smtClean="0">
                <a:solidFill>
                  <a:schemeClr val="tx2"/>
                </a:solidFill>
              </a:rPr>
              <a:t>Karhio</a:t>
            </a:r>
            <a:r>
              <a:rPr lang="fi-FI" sz="6200" b="1" dirty="0" smtClean="0">
                <a:solidFill>
                  <a:schemeClr val="tx2"/>
                </a:solidFill>
              </a:rPr>
              <a:t> , pj.             050 – 3282 144 </a:t>
            </a:r>
          </a:p>
          <a:p>
            <a:pPr>
              <a:lnSpc>
                <a:spcPct val="170000"/>
              </a:lnSpc>
              <a:buFont typeface="Wingdings" pitchFamily="2" charset="2"/>
              <a:buChar char="v"/>
            </a:pPr>
            <a:r>
              <a:rPr lang="fi-FI" sz="6200" b="1" dirty="0" smtClean="0">
                <a:solidFill>
                  <a:schemeClr val="tx2"/>
                </a:solidFill>
              </a:rPr>
              <a:t>Elsi Kauppinen 	     040 – 748 4080</a:t>
            </a:r>
          </a:p>
          <a:p>
            <a:pPr>
              <a:lnSpc>
                <a:spcPct val="170000"/>
              </a:lnSpc>
              <a:buFont typeface="Wingdings" pitchFamily="2" charset="2"/>
              <a:buChar char="v"/>
            </a:pPr>
            <a:r>
              <a:rPr lang="fi-FI" sz="6200" b="1" dirty="0" smtClean="0">
                <a:solidFill>
                  <a:schemeClr val="tx2"/>
                </a:solidFill>
              </a:rPr>
              <a:t>Heikki Kukkonen           0400 – 402 299 </a:t>
            </a:r>
          </a:p>
          <a:p>
            <a:pPr>
              <a:lnSpc>
                <a:spcPct val="170000"/>
              </a:lnSpc>
              <a:buFont typeface="Wingdings" pitchFamily="2" charset="2"/>
              <a:buChar char="v"/>
            </a:pPr>
            <a:r>
              <a:rPr lang="fi-FI" sz="6200" b="1" dirty="0" smtClean="0">
                <a:solidFill>
                  <a:schemeClr val="tx2"/>
                </a:solidFill>
              </a:rPr>
              <a:t>Ari Lappalainen             0400 – 210 440 </a:t>
            </a:r>
          </a:p>
          <a:p>
            <a:pPr>
              <a:lnSpc>
                <a:spcPct val="170000"/>
              </a:lnSpc>
              <a:buFont typeface="Wingdings" pitchFamily="2" charset="2"/>
              <a:buChar char="v"/>
            </a:pPr>
            <a:r>
              <a:rPr lang="fi-FI" sz="6200" b="1" dirty="0" smtClean="0">
                <a:solidFill>
                  <a:schemeClr val="tx2"/>
                </a:solidFill>
              </a:rPr>
              <a:t>Seppo Lavikainen          044 – 2820 700</a:t>
            </a:r>
          </a:p>
          <a:p>
            <a:pPr>
              <a:lnSpc>
                <a:spcPct val="170000"/>
              </a:lnSpc>
              <a:buFont typeface="Wingdings" pitchFamily="2" charset="2"/>
              <a:buChar char="v"/>
            </a:pPr>
            <a:r>
              <a:rPr lang="fi-FI" sz="6200" b="1" dirty="0" smtClean="0">
                <a:solidFill>
                  <a:schemeClr val="tx2"/>
                </a:solidFill>
              </a:rPr>
              <a:t>Matti Mäntynen            045 – 1027 555</a:t>
            </a:r>
          </a:p>
          <a:p>
            <a:pPr>
              <a:lnSpc>
                <a:spcPct val="170000"/>
              </a:lnSpc>
              <a:buFont typeface="Wingdings" pitchFamily="2" charset="2"/>
              <a:buChar char="v"/>
            </a:pPr>
            <a:r>
              <a:rPr lang="fi-FI" sz="6200" b="1" dirty="0" smtClean="0">
                <a:solidFill>
                  <a:schemeClr val="tx2"/>
                </a:solidFill>
              </a:rPr>
              <a:t>Matti </a:t>
            </a:r>
            <a:r>
              <a:rPr lang="fi-FI" sz="6200" b="1" dirty="0" err="1" smtClean="0">
                <a:solidFill>
                  <a:schemeClr val="tx2"/>
                </a:solidFill>
              </a:rPr>
              <a:t>Pihlatie</a:t>
            </a:r>
            <a:r>
              <a:rPr lang="fi-FI" sz="6200" b="1" dirty="0" smtClean="0">
                <a:solidFill>
                  <a:schemeClr val="tx2"/>
                </a:solidFill>
              </a:rPr>
              <a:t> 	      050  –  3743514  </a:t>
            </a:r>
          </a:p>
          <a:p>
            <a:endParaRPr lang="fi-FI" sz="6200" dirty="0"/>
          </a:p>
          <a:p>
            <a:endParaRPr lang="fi-FI" sz="4200" dirty="0"/>
          </a:p>
          <a:p>
            <a:endParaRPr lang="fi-FI" sz="4200" dirty="0"/>
          </a:p>
          <a:p>
            <a:endParaRPr lang="fi-FI" sz="2900" dirty="0"/>
          </a:p>
          <a:p>
            <a:r>
              <a:rPr lang="fi-FI" sz="2900" dirty="0" smtClean="0"/>
              <a:t>  </a:t>
            </a:r>
          </a:p>
          <a:p>
            <a:endParaRPr lang="fi-FI" sz="2900" dirty="0"/>
          </a:p>
          <a:p>
            <a:endParaRPr lang="fi-FI" sz="2900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25.11.2015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-kk</a:t>
            </a:r>
            <a:endParaRPr lang="fi-FI"/>
          </a:p>
        </p:txBody>
      </p:sp>
      <p:pic>
        <p:nvPicPr>
          <p:cNvPr id="12" name="Sisällön paikkamerkki 5" descr="kuvat phonesta since 24 lokakuu 2014 734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80112" y="620688"/>
            <a:ext cx="3240360" cy="5328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6858</TotalTime>
  <Words>600</Words>
  <Application>Microsoft Office PowerPoint</Application>
  <PresentationFormat>Näytössä katseltava diaesitys (4:3)</PresentationFormat>
  <Paragraphs>212</Paragraphs>
  <Slides>14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15" baseType="lpstr">
      <vt:lpstr>Office-teema</vt:lpstr>
      <vt:lpstr>   HÖYTIÄINEN TARVITSEE YSTÄVIÄ  Toimintasuunnitelma 2016    Pro Höytiäinen 25.11.2015</vt:lpstr>
      <vt:lpstr>VISIO eli mitä mielessä kangastelee </vt:lpstr>
      <vt:lpstr>TAVOITTEET eli vaikuttamisen motiivit NYT ja TULEVAISUUDESSA</vt:lpstr>
      <vt:lpstr>TOIMENPITEET 2016 JA </vt:lpstr>
      <vt:lpstr> I. Vedenlaatu ykkösluokkaa:  </vt:lpstr>
      <vt:lpstr> I. Vedenlaatu ykkösluokkaa </vt:lpstr>
      <vt:lpstr>    II  Tasapainoinen kalakanta </vt:lpstr>
      <vt:lpstr>IV    Järvellä liikkuminen turvallista - infra kuntoon vesillä ja rannoilla  </vt:lpstr>
      <vt:lpstr>      V  Järven kestävän käytön monipuolistaminen    </vt:lpstr>
      <vt:lpstr>VI. Järvi tunnetaan paremmin, siitä tiedetään enemmän </vt:lpstr>
      <vt:lpstr>            VII    Pro Höytiäinen ry:n toiminnan kehittäminen  </vt:lpstr>
      <vt:lpstr>Talousarvio  2016 </vt:lpstr>
      <vt:lpstr>Ajatuksia jatkoon …</vt:lpstr>
      <vt:lpstr>Pidetään yhteyttä: prohoytiainen@gmail.com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Toimintasuunnitelma 2015  / Pro Höytiäinen</dc:title>
  <dc:creator>Kirsi</dc:creator>
  <cp:lastModifiedBy>Kirsi</cp:lastModifiedBy>
  <cp:revision>12</cp:revision>
  <dcterms:created xsi:type="dcterms:W3CDTF">2014-10-22T11:07:00Z</dcterms:created>
  <dcterms:modified xsi:type="dcterms:W3CDTF">2015-12-05T15:16:56Z</dcterms:modified>
</cp:coreProperties>
</file>